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322" r:id="rId2"/>
    <p:sldId id="318" r:id="rId3"/>
    <p:sldId id="444" r:id="rId4"/>
    <p:sldId id="346" r:id="rId5"/>
    <p:sldId id="347" r:id="rId6"/>
    <p:sldId id="348" r:id="rId7"/>
    <p:sldId id="349" r:id="rId8"/>
    <p:sldId id="448" r:id="rId9"/>
    <p:sldId id="362" r:id="rId10"/>
    <p:sldId id="389" r:id="rId11"/>
    <p:sldId id="365" r:id="rId12"/>
    <p:sldId id="447" r:id="rId13"/>
    <p:sldId id="366" r:id="rId14"/>
    <p:sldId id="363" r:id="rId15"/>
    <p:sldId id="395" r:id="rId16"/>
    <p:sldId id="427" r:id="rId17"/>
    <p:sldId id="460" r:id="rId18"/>
    <p:sldId id="449" r:id="rId19"/>
    <p:sldId id="428" r:id="rId20"/>
    <p:sldId id="383" r:id="rId21"/>
    <p:sldId id="394" r:id="rId22"/>
    <p:sldId id="461" r:id="rId23"/>
    <p:sldId id="462" r:id="rId24"/>
    <p:sldId id="392" r:id="rId25"/>
    <p:sldId id="371" r:id="rId26"/>
    <p:sldId id="372" r:id="rId27"/>
    <p:sldId id="397" r:id="rId28"/>
    <p:sldId id="450" r:id="rId29"/>
    <p:sldId id="452" r:id="rId30"/>
    <p:sldId id="429" r:id="rId31"/>
    <p:sldId id="453" r:id="rId32"/>
    <p:sldId id="439" r:id="rId33"/>
    <p:sldId id="312" r:id="rId34"/>
    <p:sldId id="432" r:id="rId35"/>
    <p:sldId id="398" r:id="rId36"/>
    <p:sldId id="399" r:id="rId37"/>
    <p:sldId id="400" r:id="rId38"/>
    <p:sldId id="436" r:id="rId39"/>
    <p:sldId id="405" r:id="rId40"/>
    <p:sldId id="388" r:id="rId41"/>
    <p:sldId id="402" r:id="rId42"/>
    <p:sldId id="424" r:id="rId43"/>
    <p:sldId id="406" r:id="rId44"/>
    <p:sldId id="407" r:id="rId45"/>
    <p:sldId id="419" r:id="rId46"/>
    <p:sldId id="409" r:id="rId47"/>
    <p:sldId id="425" r:id="rId48"/>
    <p:sldId id="454" r:id="rId49"/>
    <p:sldId id="417" r:id="rId50"/>
    <p:sldId id="410" r:id="rId51"/>
    <p:sldId id="411" r:id="rId52"/>
    <p:sldId id="412" r:id="rId53"/>
    <p:sldId id="413" r:id="rId54"/>
    <p:sldId id="458" r:id="rId55"/>
    <p:sldId id="455" r:id="rId56"/>
    <p:sldId id="457" r:id="rId57"/>
    <p:sldId id="434" r:id="rId58"/>
    <p:sldId id="459" r:id="rId59"/>
    <p:sldId id="456" r:id="rId60"/>
    <p:sldId id="433" r:id="rId61"/>
    <p:sldId id="435" r:id="rId62"/>
    <p:sldId id="414" r:id="rId63"/>
    <p:sldId id="446" r:id="rId64"/>
    <p:sldId id="441" r:id="rId65"/>
    <p:sldId id="415" r:id="rId66"/>
    <p:sldId id="422" r:id="rId67"/>
    <p:sldId id="323" r:id="rId68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1CC44C82-3615-442D-AAA1-15B4C69C9F39}" type="datetimeFigureOut">
              <a:rPr lang="en-US" smtClean="0"/>
              <a:t>6/13/2012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29"/>
            <a:ext cx="3013763" cy="465455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7630FB01-5684-4A6B-A4B9-B44443510F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162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40175" y="0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560C6-0037-4D11-844C-09C6651637D8}" type="datetimeFigureOut">
              <a:rPr lang="en-US" smtClean="0"/>
              <a:t>6/13/2012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21188"/>
            <a:ext cx="5564188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40175" y="8842375"/>
            <a:ext cx="30130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9A3A53-2CD9-4DA8-A03F-FDFB84A820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86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0F25D-3B2B-4F53-A162-E8B8537D4DB5}" type="datetimeFigureOut">
              <a:rPr lang="en-US" smtClean="0"/>
              <a:pPr/>
              <a:t>6/13/2012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6D431-8DB8-4EC4-AF1E-A015CC2E57E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30366"/>
            <a:ext cx="8229600" cy="3459162"/>
          </a:xfrm>
        </p:spPr>
        <p:txBody>
          <a:bodyPr>
            <a:normAutofit/>
          </a:bodyPr>
          <a:lstStyle/>
          <a:p>
            <a:r>
              <a:rPr lang="en-US" dirty="0"/>
              <a:t>Using PROC REPORT and ODS for Customized </a:t>
            </a:r>
            <a:r>
              <a:rPr lang="en-US" dirty="0" smtClean="0"/>
              <a:t>Reports and for Medical </a:t>
            </a:r>
            <a:r>
              <a:rPr lang="en-US" dirty="0" smtClean="0"/>
              <a:t>Informatics </a:t>
            </a:r>
            <a:r>
              <a:rPr lang="en-US" dirty="0" err="1" smtClean="0"/>
              <a:t>Sparklines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Beijing</a:t>
            </a:r>
            <a:r>
              <a:rPr lang="en-US" dirty="0"/>
              <a:t>, July 2012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4114800"/>
            <a:ext cx="8305800" cy="129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			     Jim </a:t>
            </a:r>
            <a:r>
              <a:rPr lang="en-US" dirty="0"/>
              <a:t>Sattler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6" descr="ss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599" y="5181600"/>
            <a:ext cx="3886201" cy="14830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About the Speaker</a:t>
            </a:r>
            <a:r>
              <a:rPr lang="en-US" dirty="0"/>
              <a:t/>
            </a:r>
            <a:br>
              <a:rPr lang="en-US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 20 years of pharmaceutical industry experience</a:t>
            </a:r>
          </a:p>
          <a:p>
            <a:r>
              <a:rPr lang="en-US" dirty="0"/>
              <a:t>Lecturer in SAS System Programming at University of California, Berkeley.</a:t>
            </a:r>
          </a:p>
          <a:p>
            <a:r>
              <a:rPr lang="en-US" dirty="0"/>
              <a:t>Instructor for SAS Manila, SAS Singapore and SAS Middle East.</a:t>
            </a:r>
          </a:p>
          <a:p>
            <a:r>
              <a:rPr lang="en-US" dirty="0"/>
              <a:t>Numerous publications and conference papers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Preface - Information </a:t>
            </a:r>
            <a:r>
              <a:rPr lang="en-US" dirty="0"/>
              <a:t>is The Music of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Clear communication of the “music” is our </a:t>
            </a:r>
            <a:r>
              <a:rPr lang="en-US" dirty="0" smtClean="0"/>
              <a:t>goal</a:t>
            </a:r>
          </a:p>
          <a:p>
            <a:r>
              <a:rPr lang="en-US" dirty="0" smtClean="0"/>
              <a:t>Sometimes, we don’t communicate clearly</a:t>
            </a:r>
          </a:p>
          <a:p>
            <a:r>
              <a:rPr lang="en-US" dirty="0" smtClean="0"/>
              <a:t>Let’s look at a few famous examples</a:t>
            </a:r>
          </a:p>
          <a:p>
            <a:pPr marL="0" indent="0">
              <a:buNone/>
            </a:pPr>
            <a:r>
              <a:rPr lang="en-US" dirty="0" smtClean="0"/>
              <a:t>    of misunderstood lyrics in popular songs.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8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Misunderstood Lyrics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There's a bathroom on the </a:t>
            </a:r>
            <a:r>
              <a:rPr lang="en-US" b="1" i="1" dirty="0" smtClean="0"/>
              <a:t>right</a:t>
            </a:r>
            <a:endParaRPr lang="en-US" b="1" dirty="0"/>
          </a:p>
          <a:p>
            <a:r>
              <a:rPr lang="en-US" dirty="0"/>
              <a:t>There's a bad moon on the </a:t>
            </a:r>
            <a:r>
              <a:rPr lang="en-US" dirty="0" smtClean="0"/>
              <a:t>rise</a:t>
            </a:r>
          </a:p>
          <a:p>
            <a:r>
              <a:rPr lang="en-US" dirty="0" smtClean="0"/>
              <a:t>Artist: </a:t>
            </a:r>
            <a:r>
              <a:rPr lang="en-US" dirty="0" err="1" smtClean="0"/>
              <a:t>Creedence</a:t>
            </a:r>
            <a:r>
              <a:rPr lang="en-US" dirty="0" smtClean="0"/>
              <a:t> Clearwater Revival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66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Misunderstood Lyrics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/>
          <a:lstStyle/>
          <a:p>
            <a:r>
              <a:rPr lang="en-US" b="1" i="1" dirty="0"/>
              <a:t>'</a:t>
            </a:r>
            <a:r>
              <a:rPr lang="en-US" b="1" i="1" dirty="0" err="1"/>
              <a:t>Scuse</a:t>
            </a:r>
            <a:r>
              <a:rPr lang="en-US" b="1" i="1" dirty="0"/>
              <a:t> me while I kiss this </a:t>
            </a:r>
            <a:r>
              <a:rPr lang="en-US" b="1" i="1" dirty="0" smtClean="0"/>
              <a:t>guy</a:t>
            </a:r>
            <a:endParaRPr lang="en-US" b="1" i="1" dirty="0"/>
          </a:p>
          <a:p>
            <a:r>
              <a:rPr lang="en-US" dirty="0"/>
              <a:t>'</a:t>
            </a:r>
            <a:r>
              <a:rPr lang="en-US" dirty="0" err="1"/>
              <a:t>Scuse</a:t>
            </a:r>
            <a:r>
              <a:rPr lang="en-US" dirty="0"/>
              <a:t> me while I kiss the </a:t>
            </a:r>
            <a:r>
              <a:rPr lang="en-US" dirty="0" smtClean="0"/>
              <a:t>sky</a:t>
            </a:r>
          </a:p>
          <a:p>
            <a:r>
              <a:rPr lang="en-US" dirty="0" smtClean="0"/>
              <a:t>Jimi Hendrix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61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Misunderstood Lyrics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I left my brains down in Africa</a:t>
            </a:r>
            <a:endParaRPr lang="en-US" i="1" dirty="0"/>
          </a:p>
          <a:p>
            <a:r>
              <a:rPr lang="en-US" dirty="0"/>
              <a:t>I bless the rains down in </a:t>
            </a:r>
            <a:r>
              <a:rPr lang="en-US" dirty="0" smtClean="0"/>
              <a:t>Africa</a:t>
            </a:r>
          </a:p>
          <a:p>
            <a:r>
              <a:rPr lang="en-US" dirty="0" smtClean="0"/>
              <a:t>Artist: Toto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90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Misunderstood Lyrics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Now I've </a:t>
            </a:r>
            <a:r>
              <a:rPr lang="en-US" b="1" i="1" dirty="0" smtClean="0"/>
              <a:t>had </a:t>
            </a:r>
            <a:r>
              <a:rPr lang="en-US" b="1" i="1" dirty="0"/>
              <a:t>a time with your </a:t>
            </a:r>
            <a:r>
              <a:rPr lang="en-US" b="1" i="1" dirty="0" smtClean="0"/>
              <a:t>wife</a:t>
            </a:r>
          </a:p>
          <a:p>
            <a:r>
              <a:rPr lang="en-US" dirty="0"/>
              <a:t>Now I've had the time of my </a:t>
            </a:r>
            <a:r>
              <a:rPr lang="en-US" dirty="0" smtClean="0"/>
              <a:t>life</a:t>
            </a:r>
          </a:p>
          <a:p>
            <a:r>
              <a:rPr lang="en-US" dirty="0" smtClean="0"/>
              <a:t>Artist: Bill Medley &amp; Jennifer Warren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5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evolution of ODS</a:t>
            </a:r>
          </a:p>
          <a:p>
            <a:r>
              <a:rPr lang="en-US" b="1" dirty="0" smtClean="0"/>
              <a:t>ODS text enhancements to reports</a:t>
            </a:r>
          </a:p>
          <a:p>
            <a:r>
              <a:rPr lang="en-US" b="1" dirty="0" smtClean="0"/>
              <a:t>ODS Graphics enhancements to reports</a:t>
            </a:r>
          </a:p>
          <a:p>
            <a:r>
              <a:rPr lang="en-US" b="1" dirty="0" smtClean="0"/>
              <a:t>Medical information in oncology </a:t>
            </a:r>
            <a:r>
              <a:rPr lang="en-US" b="1" dirty="0"/>
              <a:t>t</a:t>
            </a:r>
            <a:r>
              <a:rPr lang="en-US" b="1" dirty="0" smtClean="0"/>
              <a:t>rial</a:t>
            </a:r>
          </a:p>
          <a:p>
            <a:r>
              <a:rPr lang="en-US" b="1" dirty="0" smtClean="0"/>
              <a:t>Enhancing reports with </a:t>
            </a:r>
            <a:r>
              <a:rPr lang="en-US" b="1" dirty="0" err="1"/>
              <a:t>s</a:t>
            </a:r>
            <a:r>
              <a:rPr lang="en-US" b="1" dirty="0" err="1" smtClean="0"/>
              <a:t>parklines</a:t>
            </a:r>
            <a:endParaRPr lang="en-US" b="1" dirty="0" smtClean="0"/>
          </a:p>
          <a:p>
            <a:r>
              <a:rPr lang="en-US" b="1" dirty="0" smtClean="0"/>
              <a:t>Special considerations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5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E</a:t>
            </a:r>
            <a:r>
              <a:rPr lang="en-US" dirty="0" smtClean="0"/>
              <a:t>volution </a:t>
            </a:r>
            <a:r>
              <a:rPr lang="en-US" dirty="0"/>
              <a:t>of ODS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introduced in SAS Version 7</a:t>
            </a:r>
          </a:p>
          <a:p>
            <a:r>
              <a:rPr lang="en-US" dirty="0" smtClean="0"/>
              <a:t>Similar to evolution of graphics from line printers to full color graphics</a:t>
            </a:r>
          </a:p>
          <a:p>
            <a:r>
              <a:rPr lang="en-US" dirty="0" smtClean="0"/>
              <a:t>Different devices – different destinations</a:t>
            </a:r>
          </a:p>
          <a:p>
            <a:r>
              <a:rPr lang="en-US" dirty="0" smtClean="0"/>
              <a:t>Also, like graphics, very rich in detailed custom features</a:t>
            </a:r>
          </a:p>
          <a:p>
            <a:r>
              <a:rPr lang="en-US" dirty="0" smtClean="0"/>
              <a:t>ODS Graphics – Graphics moved to BASE SAS V9.3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7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Abundance of customization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Traffic lighting</a:t>
            </a:r>
          </a:p>
          <a:p>
            <a:r>
              <a:rPr lang="en-US" dirty="0" smtClean="0"/>
              <a:t>Column header rotation</a:t>
            </a:r>
          </a:p>
          <a:p>
            <a:r>
              <a:rPr lang="en-US" dirty="0" smtClean="0"/>
              <a:t>Font types and sizes</a:t>
            </a:r>
          </a:p>
          <a:p>
            <a:r>
              <a:rPr lang="en-US" dirty="0" smtClean="0"/>
              <a:t>Cell size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5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Styles and Style Elements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SAS Institute provides some style definitions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global style name specifies the general appearance of output.</a:t>
            </a:r>
          </a:p>
          <a:p>
            <a:r>
              <a:rPr lang="en-US" dirty="0" smtClean="0"/>
              <a:t>Style elements specify the appearance of details in the output.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0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Example - Ocean Style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447800"/>
            <a:ext cx="5029200" cy="5181600"/>
          </a:xfrm>
        </p:spPr>
      </p:pic>
    </p:spTree>
    <p:extLst>
      <p:ext uri="{BB962C8B-B14F-4D97-AF65-F5344CB8AC3E}">
        <p14:creationId xmlns:p14="http://schemas.microsoft.com/office/powerpoint/2010/main" val="375331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233" cy="746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49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Style-element-names Used in Reporting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Style elements are </a:t>
            </a:r>
            <a:r>
              <a:rPr lang="en-US" dirty="0"/>
              <a:t>part of a style definition that is registered with the Output Delivery System. </a:t>
            </a:r>
            <a:endParaRPr lang="en-US" dirty="0" smtClean="0"/>
          </a:p>
          <a:p>
            <a:r>
              <a:rPr lang="en-US" dirty="0" smtClean="0"/>
              <a:t>Users </a:t>
            </a:r>
            <a:r>
              <a:rPr lang="en-US" dirty="0"/>
              <a:t>can create their own style definitions and style elements with PROC TEMPLATE. </a:t>
            </a:r>
          </a:p>
        </p:txBody>
      </p:sp>
    </p:spTree>
    <p:extLst>
      <p:ext uri="{BB962C8B-B14F-4D97-AF65-F5344CB8AC3E}">
        <p14:creationId xmlns:p14="http://schemas.microsoft.com/office/powerpoint/2010/main" val="57231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to be Delivered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reviewers want to see patients with increases in hypertension.</a:t>
            </a:r>
          </a:p>
          <a:p>
            <a:r>
              <a:rPr lang="en-US" dirty="0" smtClean="0"/>
              <a:t>The report must show patients who had a significant change in their blood pressure since the baseline visit.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17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the information in landscape mode across cycles.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Special Consideration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– landscape mode may be suitable for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 printed report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but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not for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reviewers who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use tablets with data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 portrait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mode.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/>
              <a:t>Treatment groups should be easy to identify</a:t>
            </a:r>
          </a:p>
        </p:txBody>
      </p:sp>
    </p:spTree>
    <p:extLst>
      <p:ext uri="{BB962C8B-B14F-4D97-AF65-F5344CB8AC3E}">
        <p14:creationId xmlns:p14="http://schemas.microsoft.com/office/powerpoint/2010/main" val="401329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Form of PROC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PROC REPORT DATA</a:t>
            </a:r>
            <a:r>
              <a:rPr lang="en-US" b="1" i="1" dirty="0" smtClean="0"/>
              <a:t>=</a:t>
            </a:r>
            <a:r>
              <a:rPr lang="en-US" b="1" i="1" dirty="0" err="1" smtClean="0"/>
              <a:t>library.filename</a:t>
            </a:r>
            <a:r>
              <a:rPr lang="en-US" b="1" i="1" dirty="0" smtClean="0"/>
              <a:t> &lt;option(s)&gt;;</a:t>
            </a:r>
          </a:p>
          <a:p>
            <a:pPr>
              <a:buNone/>
            </a:pPr>
            <a:r>
              <a:rPr lang="en-US" b="1" dirty="0" smtClean="0"/>
              <a:t>COLUMN </a:t>
            </a:r>
            <a:r>
              <a:rPr lang="en-US" b="1" i="1" dirty="0" err="1" smtClean="0"/>
              <a:t>column</a:t>
            </a:r>
            <a:r>
              <a:rPr lang="en-US" b="1" i="1" dirty="0" smtClean="0"/>
              <a:t>-specification(s);</a:t>
            </a:r>
          </a:p>
          <a:p>
            <a:pPr>
              <a:buNone/>
            </a:pPr>
            <a:r>
              <a:rPr lang="en-US" b="1" dirty="0" smtClean="0"/>
              <a:t>DEFINE </a:t>
            </a:r>
            <a:r>
              <a:rPr lang="en-US" b="1" i="1" dirty="0" smtClean="0"/>
              <a:t>report-item / &lt;usage&gt; &lt;attribute(s)&gt;</a:t>
            </a:r>
          </a:p>
          <a:p>
            <a:pPr>
              <a:buNone/>
            </a:pPr>
            <a:r>
              <a:rPr lang="en-US" i="1" dirty="0" smtClean="0"/>
              <a:t>&lt;option(s)&gt; ;</a:t>
            </a:r>
          </a:p>
          <a:p>
            <a:pPr>
              <a:buNone/>
            </a:pPr>
            <a:r>
              <a:rPr lang="en-US" b="1" dirty="0" smtClean="0"/>
              <a:t>COMPUTE </a:t>
            </a:r>
            <a:r>
              <a:rPr lang="en-US" b="1" i="1" dirty="0" smtClean="0"/>
              <a:t>report-item &lt;/ type-specification&gt;;</a:t>
            </a:r>
          </a:p>
          <a:p>
            <a:pPr>
              <a:buNone/>
            </a:pPr>
            <a:r>
              <a:rPr lang="en-US" dirty="0" smtClean="0"/>
              <a:t>. . . </a:t>
            </a:r>
            <a:r>
              <a:rPr lang="en-US" i="1" dirty="0" smtClean="0"/>
              <a:t>select SAS language elements . . .</a:t>
            </a:r>
          </a:p>
          <a:p>
            <a:pPr>
              <a:buNone/>
            </a:pPr>
            <a:r>
              <a:rPr lang="en-US" b="1" dirty="0" smtClean="0"/>
              <a:t>ENDCOMP;</a:t>
            </a:r>
          </a:p>
          <a:p>
            <a:pPr>
              <a:buNone/>
            </a:pPr>
            <a:r>
              <a:rPr lang="en-US" b="1" dirty="0" smtClean="0"/>
              <a:t>BREAK </a:t>
            </a:r>
            <a:r>
              <a:rPr lang="en-US" b="1" i="1" dirty="0" smtClean="0"/>
              <a:t>location break-variable&lt;/ option(s)&gt;;</a:t>
            </a:r>
          </a:p>
          <a:p>
            <a:pPr>
              <a:buNone/>
            </a:pPr>
            <a:r>
              <a:rPr lang="en-US" b="1" dirty="0" smtClean="0"/>
              <a:t>RBREAK </a:t>
            </a:r>
            <a:r>
              <a:rPr lang="en-US" b="1" i="1" dirty="0" smtClean="0"/>
              <a:t>location &lt;/ option(s)&gt;;</a:t>
            </a:r>
          </a:p>
          <a:p>
            <a:pPr>
              <a:buNone/>
            </a:pPr>
            <a:r>
              <a:rPr lang="en-US" b="1" dirty="0" smtClean="0"/>
              <a:t>RUN;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22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Customized Report</a:t>
            </a:r>
            <a:endParaRPr lang="en-US" dirty="0"/>
          </a:p>
        </p:txBody>
      </p:sp>
      <p:pic>
        <p:nvPicPr>
          <p:cNvPr id="4" name="Picture 2" descr="report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8229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56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Customizing the Display - 1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the data in landscape mode</a:t>
            </a:r>
          </a:p>
          <a:p>
            <a:r>
              <a:rPr lang="en-US" dirty="0" smtClean="0"/>
              <a:t>Specific Technique - Take advantage of the “across” definition of a variable.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95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 REPORT – Display Data in Landscape Mode for Clarity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proc report data=</a:t>
            </a:r>
            <a:r>
              <a:rPr lang="en-US" dirty="0" err="1" smtClean="0"/>
              <a:t>combine_all</a:t>
            </a:r>
            <a:r>
              <a:rPr lang="en-US" dirty="0" smtClean="0"/>
              <a:t> center missing </a:t>
            </a:r>
            <a:r>
              <a:rPr lang="en-US" dirty="0" err="1" smtClean="0"/>
              <a:t>nowd</a:t>
            </a:r>
            <a:r>
              <a:rPr lang="en-US" dirty="0" smtClean="0"/>
              <a:t> split='*’  style(header)={</a:t>
            </a:r>
            <a:r>
              <a:rPr lang="en-US" dirty="0" err="1" smtClean="0"/>
              <a:t>font_size</a:t>
            </a:r>
            <a:r>
              <a:rPr lang="en-US" dirty="0" smtClean="0"/>
              <a:t>=11pt </a:t>
            </a:r>
            <a:r>
              <a:rPr lang="en-US" dirty="0" err="1" smtClean="0"/>
              <a:t>font_weight</a:t>
            </a:r>
            <a:r>
              <a:rPr lang="en-US" dirty="0" smtClean="0"/>
              <a:t>=bold};</a:t>
            </a:r>
          </a:p>
          <a:p>
            <a:r>
              <a:rPr lang="en-US" dirty="0" smtClean="0"/>
              <a:t>column </a:t>
            </a:r>
            <a:r>
              <a:rPr lang="en-US" dirty="0" err="1" smtClean="0"/>
              <a:t>reporder</a:t>
            </a:r>
            <a:r>
              <a:rPr lang="en-US" dirty="0" smtClean="0"/>
              <a:t> header category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cycle,contN</a:t>
            </a:r>
            <a:r>
              <a:rPr lang="en-US" dirty="0" smtClean="0"/>
              <a:t>;</a:t>
            </a:r>
          </a:p>
          <a:p>
            <a:r>
              <a:rPr lang="en-US" dirty="0" smtClean="0"/>
              <a:t>define </a:t>
            </a:r>
            <a:r>
              <a:rPr lang="en-US" dirty="0" err="1" smtClean="0"/>
              <a:t>reporder</a:t>
            </a:r>
            <a:r>
              <a:rPr lang="en-US" dirty="0" smtClean="0"/>
              <a:t> / group </a:t>
            </a:r>
            <a:r>
              <a:rPr lang="en-US" dirty="0" err="1" smtClean="0"/>
              <a:t>noprint</a:t>
            </a:r>
            <a:r>
              <a:rPr lang="en-US" dirty="0" smtClean="0"/>
              <a:t>;</a:t>
            </a:r>
          </a:p>
          <a:p>
            <a:r>
              <a:rPr lang="en-US" dirty="0" smtClean="0"/>
              <a:t>define header / group </a:t>
            </a:r>
            <a:r>
              <a:rPr lang="en-US" dirty="0" err="1" smtClean="0"/>
              <a:t>noprint</a:t>
            </a:r>
            <a:r>
              <a:rPr lang="en-US" dirty="0" smtClean="0"/>
              <a:t>;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define cycle /across </a:t>
            </a:r>
            <a:r>
              <a:rPr lang="en-US" dirty="0" smtClean="0"/>
              <a:t>width=50 'Blood Pressure (systolic/diastolic; mmHg)';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4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Customizing the Display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Highlight the different treatment groups for ease of interpretation</a:t>
            </a:r>
          </a:p>
          <a:p>
            <a:r>
              <a:rPr lang="en-US" dirty="0" smtClean="0"/>
              <a:t>Manage the placement and appearance of headers and footers for good overall layout</a:t>
            </a:r>
          </a:p>
          <a:p>
            <a:r>
              <a:rPr lang="en-US" dirty="0" smtClean="0"/>
              <a:t>Specific technique – PROC REPORT Compute Blocks </a:t>
            </a:r>
            <a:endParaRPr lang="en-US" dirty="0"/>
          </a:p>
          <a:p>
            <a:r>
              <a:rPr lang="en-US" dirty="0"/>
              <a:t>Level of detailed control comes close to DATA _NULL_ capabilities</a:t>
            </a:r>
          </a:p>
        </p:txBody>
      </p:sp>
    </p:spTree>
    <p:extLst>
      <p:ext uri="{BB962C8B-B14F-4D97-AF65-F5344CB8AC3E}">
        <p14:creationId xmlns:p14="http://schemas.microsoft.com/office/powerpoint/2010/main" val="34404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Compute Block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Compute Block opens up many possibilities for custom reporting and  computations.</a:t>
            </a:r>
            <a:endParaRPr lang="en-US" dirty="0"/>
          </a:p>
          <a:p>
            <a:r>
              <a:rPr lang="en-US" dirty="0"/>
              <a:t>The Call Define statement can be used inside </a:t>
            </a:r>
            <a:r>
              <a:rPr lang="en-US" dirty="0" smtClean="0"/>
              <a:t>a </a:t>
            </a:r>
            <a:r>
              <a:rPr lang="en-US" dirty="0"/>
              <a:t>Compute Block in PROC REPORT.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00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CALL DEFINE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CALL DEFINE statement sets the value of </a:t>
            </a:r>
            <a:r>
              <a:rPr lang="en-US" smtClean="0"/>
              <a:t>an attribute for </a:t>
            </a:r>
            <a:r>
              <a:rPr lang="en-US" dirty="0" smtClean="0"/>
              <a:t>a particular column or row in the current row.</a:t>
            </a:r>
          </a:p>
          <a:p>
            <a:r>
              <a:rPr lang="en-US" dirty="0" smtClean="0"/>
              <a:t>The CALL DEFINE statement has three arguments.</a:t>
            </a:r>
          </a:p>
          <a:p>
            <a:r>
              <a:rPr lang="en-US" b="1" dirty="0" smtClean="0"/>
              <a:t>CALL DEFINE (</a:t>
            </a:r>
            <a:r>
              <a:rPr lang="en-US" b="1" i="1" dirty="0" smtClean="0"/>
              <a:t>column-</a:t>
            </a:r>
            <a:r>
              <a:rPr lang="en-US" b="1" i="1" dirty="0" err="1" smtClean="0"/>
              <a:t>id,attribute</a:t>
            </a:r>
            <a:r>
              <a:rPr lang="en-US" b="1" i="1" dirty="0" smtClean="0"/>
              <a:t>-name, value);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compute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category;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header='Y' then 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do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call   define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(_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col_,'style','style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={</a:t>
            </a:r>
            <a:r>
              <a:rPr lang="en-US" sz="28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font_weight</a:t>
            </a:r>
            <a:r>
              <a:rPr lang="en-US" sz="28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=bold}');</a:t>
            </a: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end;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endcomp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;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First Compute Block Highlights </a:t>
            </a:r>
            <a:r>
              <a:rPr lang="en-US" dirty="0"/>
              <a:t>Control and Experimental Groups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5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Second Compute Block Manages Header Placement and Appearance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compute </a:t>
            </a:r>
            <a:r>
              <a:rPr lang="en-US" dirty="0">
                <a:solidFill>
                  <a:srgbClr val="0070C0"/>
                </a:solidFill>
              </a:rPr>
              <a:t>before _page_ </a:t>
            </a:r>
            <a:r>
              <a:rPr lang="en-US" dirty="0"/>
              <a:t>/</a:t>
            </a:r>
          </a:p>
          <a:p>
            <a:pPr marL="0" indent="0">
              <a:buNone/>
            </a:pPr>
            <a:r>
              <a:rPr lang="en-US" dirty="0" smtClean="0"/>
              <a:t>style</a:t>
            </a:r>
            <a:r>
              <a:rPr lang="en-US" dirty="0"/>
              <a:t>={</a:t>
            </a:r>
            <a:r>
              <a:rPr lang="en-US" dirty="0" err="1"/>
              <a:t>font_face</a:t>
            </a:r>
            <a:r>
              <a:rPr lang="en-US" dirty="0"/>
              <a:t>=Arial </a:t>
            </a:r>
            <a:r>
              <a:rPr lang="en-US" dirty="0" err="1"/>
              <a:t>font_size</a:t>
            </a:r>
            <a:r>
              <a:rPr lang="en-US" dirty="0"/>
              <a:t>=12pt </a:t>
            </a:r>
            <a:r>
              <a:rPr lang="en-US" dirty="0" smtClean="0"/>
              <a:t>   </a:t>
            </a:r>
            <a:r>
              <a:rPr lang="en-US" dirty="0" err="1" smtClean="0"/>
              <a:t>font_weight</a:t>
            </a:r>
            <a:r>
              <a:rPr lang="en-US" dirty="0" smtClean="0"/>
              <a:t>=bold </a:t>
            </a:r>
            <a:r>
              <a:rPr lang="en-US" dirty="0"/>
              <a:t>just=c};</a:t>
            </a:r>
          </a:p>
          <a:p>
            <a:pPr marL="0" indent="0">
              <a:buNone/>
            </a:pPr>
            <a:r>
              <a:rPr lang="en-US" dirty="0" smtClean="0"/>
              <a:t>line </a:t>
            </a:r>
            <a:r>
              <a:rPr lang="en-US" dirty="0"/>
              <a:t>"Percentage of Patients </a:t>
            </a:r>
            <a:r>
              <a:rPr lang="en-US" dirty="0" smtClean="0"/>
              <a:t>with Hypertension*” 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err="1" smtClean="0"/>
              <a:t>endcomp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1791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Third Compute Block Manages Footer Placement and Appearance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compute </a:t>
            </a:r>
            <a:r>
              <a:rPr lang="en-US" dirty="0">
                <a:solidFill>
                  <a:srgbClr val="0070C0"/>
                </a:solidFill>
              </a:rPr>
              <a:t>after _page_ </a:t>
            </a:r>
            <a:r>
              <a:rPr lang="en-US" dirty="0"/>
              <a:t>/</a:t>
            </a:r>
          </a:p>
          <a:p>
            <a:pPr marL="0" indent="0">
              <a:buNone/>
            </a:pPr>
            <a:r>
              <a:rPr lang="en-US" dirty="0" smtClean="0"/>
              <a:t>style</a:t>
            </a:r>
            <a:r>
              <a:rPr lang="en-US" dirty="0"/>
              <a:t>={</a:t>
            </a:r>
            <a:r>
              <a:rPr lang="en-US" dirty="0" err="1"/>
              <a:t>font_face</a:t>
            </a:r>
            <a:r>
              <a:rPr lang="en-US" dirty="0"/>
              <a:t>=Arial </a:t>
            </a:r>
            <a:r>
              <a:rPr lang="en-US" dirty="0" err="1"/>
              <a:t>font_size</a:t>
            </a:r>
            <a:r>
              <a:rPr lang="en-US" dirty="0"/>
              <a:t>=8pt </a:t>
            </a:r>
            <a:r>
              <a:rPr lang="en-US" dirty="0" err="1"/>
              <a:t>font_weight</a:t>
            </a:r>
            <a:r>
              <a:rPr lang="en-US" dirty="0"/>
              <a:t>=medium just=l};</a:t>
            </a:r>
          </a:p>
          <a:p>
            <a:pPr marL="0" indent="0">
              <a:buNone/>
            </a:pPr>
            <a:r>
              <a:rPr lang="en-US" dirty="0" smtClean="0"/>
              <a:t>line </a:t>
            </a:r>
            <a:r>
              <a:rPr lang="en-US" dirty="0"/>
              <a:t>"*Hypertension is defined as SBP/DBP that is over 150/100 or the change from baseline in DBP &gt; 20 mmHg";</a:t>
            </a:r>
          </a:p>
          <a:p>
            <a:pPr marL="0" indent="0">
              <a:buNone/>
            </a:pPr>
            <a:r>
              <a:rPr lang="en-US" dirty="0" err="1"/>
              <a:t>endcomp</a:t>
            </a:r>
            <a:r>
              <a:rPr lang="en-US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08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Special Characteristics for Another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Fit a large number of columns on one page</a:t>
            </a:r>
          </a:p>
          <a:p>
            <a:r>
              <a:rPr lang="en-US" dirty="0" smtClean="0"/>
              <a:t>Drug-AE relationship columns should have a “spanned header”.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5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Fitting Many Columns and Using Spanned Header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8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 for Spanning Headers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column </a:t>
            </a:r>
            <a:r>
              <a:rPr lang="en-US" dirty="0" err="1"/>
              <a:t>trt</a:t>
            </a:r>
            <a:r>
              <a:rPr lang="en-US" dirty="0"/>
              <a:t> </a:t>
            </a:r>
            <a:r>
              <a:rPr lang="en-US" dirty="0" err="1"/>
              <a:t>subjid</a:t>
            </a:r>
            <a:r>
              <a:rPr lang="en-US" dirty="0"/>
              <a:t> cycle </a:t>
            </a:r>
            <a:r>
              <a:rPr lang="en-US" dirty="0" err="1"/>
              <a:t>aeterm</a:t>
            </a:r>
            <a:r>
              <a:rPr lang="en-US" dirty="0"/>
              <a:t> </a:t>
            </a:r>
            <a:r>
              <a:rPr lang="en-US" dirty="0" err="1"/>
              <a:t>aedecod</a:t>
            </a:r>
            <a:r>
              <a:rPr lang="en-US" dirty="0"/>
              <a:t> </a:t>
            </a:r>
            <a:r>
              <a:rPr lang="en-US" dirty="0" err="1"/>
              <a:t>aestdta</a:t>
            </a:r>
            <a:r>
              <a:rPr lang="en-US" dirty="0"/>
              <a:t> </a:t>
            </a:r>
            <a:r>
              <a:rPr lang="en-US" dirty="0" err="1"/>
              <a:t>aeendta</a:t>
            </a:r>
            <a:r>
              <a:rPr lang="en-US" dirty="0"/>
              <a:t> </a:t>
            </a:r>
            <a:r>
              <a:rPr lang="en-US" dirty="0" err="1"/>
              <a:t>aetoxgrn</a:t>
            </a:r>
            <a:r>
              <a:rPr lang="en-US" dirty="0"/>
              <a:t> duration</a:t>
            </a:r>
          </a:p>
          <a:p>
            <a:pPr marL="0" indent="0">
              <a:buNone/>
            </a:pPr>
            <a:r>
              <a:rPr lang="en-US" b="1" dirty="0"/>
              <a:t>('Relation to*Treatment' aerelc4 </a:t>
            </a:r>
            <a:r>
              <a:rPr lang="en-US" b="1" dirty="0" err="1"/>
              <a:t>aerelbv</a:t>
            </a:r>
            <a:r>
              <a:rPr lang="en-US" b="1" dirty="0"/>
              <a:t> </a:t>
            </a:r>
            <a:r>
              <a:rPr lang="en-US" b="1" dirty="0" err="1"/>
              <a:t>aerelcb</a:t>
            </a:r>
            <a:r>
              <a:rPr lang="en-US" b="1" dirty="0"/>
              <a:t> </a:t>
            </a:r>
            <a:r>
              <a:rPr lang="en-US" b="1" dirty="0" err="1"/>
              <a:t>aerelpc</a:t>
            </a:r>
            <a:r>
              <a:rPr lang="en-US" b="1" dirty="0"/>
              <a:t>) </a:t>
            </a:r>
            <a:r>
              <a:rPr lang="en-US" dirty="0" err="1"/>
              <a:t>aeout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80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Technique for Fitting Many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column </a:t>
            </a:r>
            <a:r>
              <a:rPr lang="en-US" dirty="0" err="1"/>
              <a:t>trt</a:t>
            </a:r>
            <a:r>
              <a:rPr lang="en-US" dirty="0"/>
              <a:t> </a:t>
            </a:r>
            <a:r>
              <a:rPr lang="en-US" dirty="0" err="1"/>
              <a:t>subjid</a:t>
            </a:r>
            <a:r>
              <a:rPr lang="en-US" dirty="0"/>
              <a:t> cycle </a:t>
            </a:r>
            <a:r>
              <a:rPr lang="en-US" dirty="0" err="1"/>
              <a:t>aeterm</a:t>
            </a:r>
            <a:r>
              <a:rPr lang="en-US" dirty="0"/>
              <a:t> </a:t>
            </a:r>
            <a:r>
              <a:rPr lang="en-US" dirty="0" err="1"/>
              <a:t>aedecod</a:t>
            </a:r>
            <a:r>
              <a:rPr lang="en-US" dirty="0"/>
              <a:t> </a:t>
            </a:r>
            <a:r>
              <a:rPr lang="en-US" dirty="0" err="1"/>
              <a:t>aestdta</a:t>
            </a:r>
            <a:r>
              <a:rPr lang="en-US" dirty="0"/>
              <a:t> </a:t>
            </a:r>
            <a:r>
              <a:rPr lang="en-US" dirty="0" err="1"/>
              <a:t>aeendta</a:t>
            </a:r>
            <a:r>
              <a:rPr lang="en-US" dirty="0"/>
              <a:t> </a:t>
            </a:r>
            <a:r>
              <a:rPr lang="en-US" dirty="0" err="1"/>
              <a:t>aetoxgrn</a:t>
            </a:r>
            <a:r>
              <a:rPr lang="en-US" dirty="0"/>
              <a:t> duration</a:t>
            </a:r>
          </a:p>
          <a:p>
            <a:r>
              <a:rPr lang="en-US" dirty="0"/>
              <a:t>('Relation to*Treatment' aerelc4 </a:t>
            </a:r>
            <a:r>
              <a:rPr lang="en-US" dirty="0" err="1"/>
              <a:t>aerelbv</a:t>
            </a:r>
            <a:r>
              <a:rPr lang="en-US" dirty="0"/>
              <a:t> </a:t>
            </a:r>
            <a:r>
              <a:rPr lang="en-US" dirty="0" err="1"/>
              <a:t>aerelcb</a:t>
            </a:r>
            <a:r>
              <a:rPr lang="en-US" dirty="0"/>
              <a:t> </a:t>
            </a:r>
            <a:r>
              <a:rPr lang="en-US" dirty="0" err="1"/>
              <a:t>aerelpc</a:t>
            </a:r>
            <a:r>
              <a:rPr lang="en-US" dirty="0"/>
              <a:t>) </a:t>
            </a:r>
            <a:r>
              <a:rPr lang="en-US" dirty="0" err="1"/>
              <a:t>aeout</a:t>
            </a:r>
            <a:r>
              <a:rPr lang="en-US" dirty="0"/>
              <a:t>;</a:t>
            </a:r>
          </a:p>
          <a:p>
            <a:r>
              <a:rPr lang="en-US" dirty="0"/>
              <a:t>define </a:t>
            </a:r>
            <a:r>
              <a:rPr lang="en-US" dirty="0" err="1"/>
              <a:t>trt</a:t>
            </a:r>
            <a:r>
              <a:rPr lang="en-US" dirty="0"/>
              <a:t> /style(column)=</a:t>
            </a:r>
            <a:r>
              <a:rPr lang="en-US" b="1" dirty="0"/>
              <a:t>{</a:t>
            </a:r>
            <a:r>
              <a:rPr lang="en-US" b="1" dirty="0" err="1"/>
              <a:t>cellwidth</a:t>
            </a:r>
            <a:r>
              <a:rPr lang="en-US" b="1" dirty="0"/>
              <a:t>=110}</a:t>
            </a:r>
            <a:r>
              <a:rPr lang="en-US" dirty="0"/>
              <a:t> 'Treatment' order=data;</a:t>
            </a:r>
          </a:p>
          <a:p>
            <a:r>
              <a:rPr lang="en-US" dirty="0"/>
              <a:t>define </a:t>
            </a:r>
            <a:r>
              <a:rPr lang="en-US" dirty="0" err="1"/>
              <a:t>subjid</a:t>
            </a:r>
            <a:r>
              <a:rPr lang="en-US" dirty="0"/>
              <a:t> /style(column)=</a:t>
            </a:r>
            <a:r>
              <a:rPr lang="en-US" b="1" dirty="0"/>
              <a:t>{</a:t>
            </a:r>
            <a:r>
              <a:rPr lang="en-US" b="1" dirty="0" err="1"/>
              <a:t>cellwidth</a:t>
            </a:r>
            <a:r>
              <a:rPr lang="en-US" b="1" dirty="0"/>
              <a:t>=80} </a:t>
            </a:r>
            <a:r>
              <a:rPr lang="en-US" dirty="0"/>
              <a:t>order 'Patient*ID';</a:t>
            </a:r>
          </a:p>
          <a:p>
            <a:r>
              <a:rPr lang="en-US" dirty="0"/>
              <a:t>define cycle / style(column</a:t>
            </a:r>
            <a:r>
              <a:rPr lang="en-US" b="1" dirty="0"/>
              <a:t>)={</a:t>
            </a:r>
            <a:r>
              <a:rPr lang="en-US" b="1" dirty="0" err="1"/>
              <a:t>cellwidth</a:t>
            </a:r>
            <a:r>
              <a:rPr lang="en-US" b="1" dirty="0"/>
              <a:t>=80} </a:t>
            </a:r>
            <a:r>
              <a:rPr lang="en-US" dirty="0"/>
              <a:t>'Cycle';</a:t>
            </a:r>
          </a:p>
          <a:p>
            <a:r>
              <a:rPr lang="en-US" dirty="0"/>
              <a:t>define </a:t>
            </a:r>
            <a:r>
              <a:rPr lang="en-US" dirty="0" err="1"/>
              <a:t>aeterm</a:t>
            </a:r>
            <a:r>
              <a:rPr lang="en-US" dirty="0"/>
              <a:t> /  'Verbatim*Term';</a:t>
            </a:r>
          </a:p>
          <a:p>
            <a:r>
              <a:rPr lang="en-US" dirty="0"/>
              <a:t>define </a:t>
            </a:r>
            <a:r>
              <a:rPr lang="en-US" dirty="0" err="1"/>
              <a:t>aedecod</a:t>
            </a:r>
            <a:r>
              <a:rPr lang="en-US" dirty="0"/>
              <a:t> / 'Preferred*Term';</a:t>
            </a:r>
          </a:p>
          <a:p>
            <a:r>
              <a:rPr lang="en-US" dirty="0"/>
              <a:t>define </a:t>
            </a:r>
            <a:r>
              <a:rPr lang="en-US" dirty="0" err="1"/>
              <a:t>aestdta</a:t>
            </a:r>
            <a:r>
              <a:rPr lang="en-US" dirty="0"/>
              <a:t> /style(column)=</a:t>
            </a:r>
            <a:r>
              <a:rPr lang="en-US" b="1" dirty="0"/>
              <a:t>{</a:t>
            </a:r>
            <a:r>
              <a:rPr lang="en-US" b="1" dirty="0" err="1"/>
              <a:t>cellwidth</a:t>
            </a:r>
            <a:r>
              <a:rPr lang="en-US" b="1" dirty="0"/>
              <a:t>=100} </a:t>
            </a:r>
            <a:r>
              <a:rPr lang="en-US" dirty="0"/>
              <a:t>'Start*Date';</a:t>
            </a:r>
          </a:p>
          <a:p>
            <a:r>
              <a:rPr lang="en-US" dirty="0"/>
              <a:t>define </a:t>
            </a:r>
            <a:r>
              <a:rPr lang="en-US" dirty="0" err="1"/>
              <a:t>aeendta</a:t>
            </a:r>
            <a:r>
              <a:rPr lang="en-US" dirty="0"/>
              <a:t> /style(column)=</a:t>
            </a:r>
            <a:r>
              <a:rPr lang="en-US" b="1" dirty="0"/>
              <a:t>{</a:t>
            </a:r>
            <a:r>
              <a:rPr lang="en-US" b="1" dirty="0" err="1"/>
              <a:t>cellwidth</a:t>
            </a:r>
            <a:r>
              <a:rPr lang="en-US" b="1" dirty="0"/>
              <a:t>=100} </a:t>
            </a:r>
            <a:r>
              <a:rPr lang="en-US" dirty="0"/>
              <a:t>'End*Date';</a:t>
            </a:r>
          </a:p>
          <a:p>
            <a:r>
              <a:rPr lang="en-US" dirty="0"/>
              <a:t>define </a:t>
            </a:r>
            <a:r>
              <a:rPr lang="en-US" dirty="0" err="1"/>
              <a:t>aetoxgrn</a:t>
            </a:r>
            <a:r>
              <a:rPr lang="en-US" dirty="0"/>
              <a:t> /style(column)=</a:t>
            </a:r>
            <a:r>
              <a:rPr lang="en-US" b="1" dirty="0"/>
              <a:t>{</a:t>
            </a:r>
            <a:r>
              <a:rPr lang="en-US" b="1" dirty="0" err="1"/>
              <a:t>cellwidth</a:t>
            </a:r>
            <a:r>
              <a:rPr lang="en-US" b="1" dirty="0"/>
              <a:t>=80} </a:t>
            </a:r>
            <a:r>
              <a:rPr lang="en-US" dirty="0"/>
              <a:t>format=3. 'CTCAE*Grade';</a:t>
            </a:r>
          </a:p>
          <a:p>
            <a:r>
              <a:rPr lang="en-US" dirty="0"/>
              <a:t>define duration / style(column)=</a:t>
            </a:r>
            <a:r>
              <a:rPr lang="en-US" b="1" dirty="0"/>
              <a:t>{</a:t>
            </a:r>
            <a:r>
              <a:rPr lang="en-US" b="1" dirty="0" err="1"/>
              <a:t>cellwidth</a:t>
            </a:r>
            <a:r>
              <a:rPr lang="en-US" b="1" dirty="0"/>
              <a:t>=90} </a:t>
            </a:r>
            <a:r>
              <a:rPr lang="en-US" dirty="0"/>
              <a:t>'Duration*(Days)';</a:t>
            </a:r>
          </a:p>
          <a:p>
            <a:r>
              <a:rPr lang="en-US" dirty="0"/>
              <a:t>define </a:t>
            </a:r>
            <a:r>
              <a:rPr lang="en-US" dirty="0" err="1"/>
              <a:t>aeout</a:t>
            </a:r>
            <a:r>
              <a:rPr lang="en-US" dirty="0"/>
              <a:t> /style(column)=</a:t>
            </a:r>
            <a:r>
              <a:rPr lang="en-US" b="1" dirty="0"/>
              <a:t>{</a:t>
            </a:r>
            <a:r>
              <a:rPr lang="en-US" b="1" dirty="0" err="1"/>
              <a:t>cellwidth</a:t>
            </a:r>
            <a:r>
              <a:rPr lang="en-US" b="1" dirty="0"/>
              <a:t>=100} </a:t>
            </a:r>
            <a:r>
              <a:rPr lang="en-US" dirty="0"/>
              <a:t>'Outcome';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1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Technique for Fitting Many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Cell Style Attributes can be defined using several kinds of measurements, such as inches and centimeters.</a:t>
            </a:r>
          </a:p>
        </p:txBody>
      </p:sp>
    </p:spTree>
    <p:extLst>
      <p:ext uri="{BB962C8B-B14F-4D97-AF65-F5344CB8AC3E}">
        <p14:creationId xmlns:p14="http://schemas.microsoft.com/office/powerpoint/2010/main" val="343827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Consideration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report just shown here, the width is defined in </a:t>
            </a:r>
            <a:r>
              <a:rPr lang="en-US" b="1" dirty="0" smtClean="0"/>
              <a:t>pixels.</a:t>
            </a:r>
          </a:p>
          <a:p>
            <a:r>
              <a:rPr lang="en-US" dirty="0" smtClean="0"/>
              <a:t>That definition works well for this RTF output but will be ignored if the output is going to HTML.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20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Style Attributes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490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96927">
                <a:tc>
                  <a:txBody>
                    <a:bodyPr/>
                    <a:lstStyle/>
                    <a:p>
                      <a:r>
                        <a:rPr lang="en-US" sz="2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Attribute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Sample Values</a:t>
                      </a:r>
                      <a:endParaRPr lang="en-US" sz="2800" dirty="0"/>
                    </a:p>
                  </a:txBody>
                  <a:tcPr/>
                </a:tc>
              </a:tr>
              <a:tr h="896927">
                <a:tc>
                  <a:txBody>
                    <a:bodyPr/>
                    <a:lstStyle/>
                    <a:p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CELLWIDTH</a:t>
                      </a:r>
                    </a:p>
                    <a:p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CELLHEIGHT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150, 2 in, 5 cm, 20%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96927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CELLSPACING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CELLPADDING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0, 7, .1 in, 1 cm, em, ex, pt</a:t>
                      </a:r>
                      <a:endParaRPr lang="en-US" dirty="0"/>
                    </a:p>
                  </a:txBody>
                  <a:tcPr/>
                </a:tc>
              </a:tr>
              <a:tr h="519648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left, </a:t>
                      </a: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center, right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l, d, c, r</a:t>
                      </a:r>
                      <a:endParaRPr lang="en-US" dirty="0"/>
                    </a:p>
                  </a:txBody>
                  <a:tcPr/>
                </a:tc>
              </a:tr>
              <a:tr h="519648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VJUST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top, middle, bottom</a:t>
                      </a:r>
                    </a:p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t, m, b</a:t>
                      </a:r>
                      <a:endParaRPr lang="en-US" dirty="0"/>
                    </a:p>
                  </a:txBody>
                  <a:tcPr/>
                </a:tc>
              </a:tr>
              <a:tr h="519648"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"http://support.sas.com"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Many Other Kinds of Customization Are Available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Color can be used to differentiate among classes of data</a:t>
            </a:r>
          </a:p>
          <a:p>
            <a:r>
              <a:rPr lang="en-US" dirty="0" smtClean="0"/>
              <a:t>This is called “traffic lighting”.</a:t>
            </a:r>
          </a:p>
          <a:p>
            <a:r>
              <a:rPr lang="en-US" dirty="0" smtClean="0"/>
              <a:t>For example, color can show different age groups.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40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133475"/>
            <a:ext cx="426720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24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74345"/>
            <a:ext cx="8077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/>
              <a:t>proc</a:t>
            </a:r>
            <a:r>
              <a:rPr lang="en-US" sz="2400" b="1" dirty="0"/>
              <a:t> report data=</a:t>
            </a:r>
            <a:r>
              <a:rPr lang="en-US" sz="2400" b="1" dirty="0" err="1"/>
              <a:t>sashelp.class</a:t>
            </a:r>
            <a:r>
              <a:rPr lang="en-US" sz="2400" b="1" dirty="0"/>
              <a:t> </a:t>
            </a:r>
            <a:r>
              <a:rPr lang="en-US" sz="2400" b="1" dirty="0" err="1"/>
              <a:t>nowd</a:t>
            </a:r>
            <a:r>
              <a:rPr lang="en-US" sz="2400" b="1" dirty="0"/>
              <a:t>;</a:t>
            </a:r>
          </a:p>
          <a:p>
            <a:r>
              <a:rPr lang="en-US" sz="2400" b="1" dirty="0" smtClean="0"/>
              <a:t>column </a:t>
            </a:r>
            <a:r>
              <a:rPr lang="en-US" sz="2400" b="1" dirty="0"/>
              <a:t>name age sex height weight;</a:t>
            </a:r>
          </a:p>
          <a:p>
            <a:r>
              <a:rPr lang="en-US" sz="2400" dirty="0" smtClean="0"/>
              <a:t> </a:t>
            </a:r>
            <a:r>
              <a:rPr lang="en-US" sz="2400" b="1" dirty="0"/>
              <a:t>define name / display;</a:t>
            </a:r>
          </a:p>
          <a:p>
            <a:r>
              <a:rPr lang="en-US" sz="2400" dirty="0" smtClean="0"/>
              <a:t> </a:t>
            </a:r>
            <a:r>
              <a:rPr lang="en-US" sz="2400" b="1" dirty="0"/>
              <a:t>define age / display;</a:t>
            </a:r>
          </a:p>
          <a:p>
            <a:r>
              <a:rPr lang="en-US" sz="2400" dirty="0" smtClean="0"/>
              <a:t> </a:t>
            </a:r>
            <a:r>
              <a:rPr lang="en-US" sz="2400" b="1" dirty="0"/>
              <a:t>define sex / order;</a:t>
            </a:r>
          </a:p>
          <a:p>
            <a:r>
              <a:rPr lang="en-US" sz="2400" dirty="0" smtClean="0"/>
              <a:t> </a:t>
            </a:r>
            <a:r>
              <a:rPr lang="en-US" sz="2400" b="1" dirty="0"/>
              <a:t>define height / display;</a:t>
            </a:r>
          </a:p>
          <a:p>
            <a:r>
              <a:rPr lang="en-US" sz="2400" dirty="0" smtClean="0"/>
              <a:t> </a:t>
            </a:r>
            <a:r>
              <a:rPr lang="en-US" sz="2400" b="1" dirty="0"/>
              <a:t>define weight / display;</a:t>
            </a:r>
          </a:p>
          <a:p>
            <a:r>
              <a:rPr lang="en-US" sz="2400" dirty="0" smtClean="0"/>
              <a:t> </a:t>
            </a:r>
            <a:r>
              <a:rPr lang="en-US" sz="2400" b="1" dirty="0"/>
              <a:t>compute age;</a:t>
            </a:r>
          </a:p>
          <a:p>
            <a:r>
              <a:rPr lang="en-US" sz="2400" dirty="0" smtClean="0"/>
              <a:t> </a:t>
            </a:r>
            <a:r>
              <a:rPr lang="en-US" sz="2400" b="1" dirty="0">
                <a:solidFill>
                  <a:srgbClr val="0070C0"/>
                </a:solidFill>
              </a:rPr>
              <a:t>if age &lt;= 12 then call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define(_</a:t>
            </a:r>
            <a:r>
              <a:rPr lang="en-US" sz="2400" b="1" dirty="0" err="1">
                <a:solidFill>
                  <a:srgbClr val="0070C0"/>
                </a:solidFill>
              </a:rPr>
              <a:t>row_,"style","style</a:t>
            </a:r>
            <a:r>
              <a:rPr lang="en-US" sz="2400" b="1" dirty="0">
                <a:solidFill>
                  <a:srgbClr val="0070C0"/>
                </a:solidFill>
              </a:rPr>
              <a:t>={background=blue}");</a:t>
            </a:r>
          </a:p>
          <a:p>
            <a:r>
              <a:rPr lang="en-US" sz="2400" dirty="0" smtClean="0"/>
              <a:t> </a:t>
            </a:r>
            <a:r>
              <a:rPr lang="en-US" sz="2400" b="1" dirty="0">
                <a:solidFill>
                  <a:srgbClr val="00B050"/>
                </a:solidFill>
              </a:rPr>
              <a:t>else if 12&lt; age &lt;14 then call</a:t>
            </a:r>
          </a:p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define(_</a:t>
            </a:r>
            <a:r>
              <a:rPr lang="en-US" sz="2400" b="1" dirty="0" err="1">
                <a:solidFill>
                  <a:srgbClr val="00B050"/>
                </a:solidFill>
              </a:rPr>
              <a:t>row_,"style","style</a:t>
            </a:r>
            <a:r>
              <a:rPr lang="en-US" sz="2400" b="1" dirty="0">
                <a:solidFill>
                  <a:srgbClr val="00B050"/>
                </a:solidFill>
              </a:rPr>
              <a:t>={background=green}");</a:t>
            </a:r>
          </a:p>
          <a:p>
            <a:r>
              <a:rPr lang="en-US" sz="2400" dirty="0" smtClean="0"/>
              <a:t> </a:t>
            </a:r>
            <a:r>
              <a:rPr lang="en-US" sz="2400" b="1" dirty="0">
                <a:solidFill>
                  <a:srgbClr val="FF0000"/>
                </a:solidFill>
              </a:rPr>
              <a:t>else call define(_</a:t>
            </a:r>
            <a:r>
              <a:rPr lang="en-US" sz="2400" b="1" dirty="0" err="1">
                <a:solidFill>
                  <a:srgbClr val="FF0000"/>
                </a:solidFill>
              </a:rPr>
              <a:t>row_,"style","style</a:t>
            </a:r>
            <a:r>
              <a:rPr lang="en-US" sz="2400" b="1" dirty="0">
                <a:solidFill>
                  <a:srgbClr val="FF0000"/>
                </a:solidFill>
              </a:rPr>
              <a:t>={background=red}");</a:t>
            </a:r>
          </a:p>
          <a:p>
            <a:r>
              <a:rPr lang="en-US" sz="2400" dirty="0" smtClean="0"/>
              <a:t> </a:t>
            </a:r>
            <a:r>
              <a:rPr lang="en-US" sz="2400" b="1" dirty="0" err="1"/>
              <a:t>endcomp</a:t>
            </a:r>
            <a:r>
              <a:rPr lang="en-US" sz="2400" b="1" dirty="0"/>
              <a:t>;</a:t>
            </a:r>
          </a:p>
          <a:p>
            <a:r>
              <a:rPr lang="en-US" sz="2400" dirty="0" smtClean="0"/>
              <a:t> </a:t>
            </a:r>
            <a:r>
              <a:rPr lang="en-US" sz="2400" b="1" dirty="0"/>
              <a:t>run;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567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and Overusing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Reports should be easy to read and understand.</a:t>
            </a:r>
          </a:p>
          <a:p>
            <a:r>
              <a:rPr lang="en-US" dirty="0"/>
              <a:t>Judicious use of style elements can improve  the </a:t>
            </a:r>
            <a:r>
              <a:rPr lang="en-US" dirty="0" smtClean="0"/>
              <a:t>readability of a report and communicate meaning clearly.</a:t>
            </a:r>
          </a:p>
          <a:p>
            <a:r>
              <a:rPr lang="en-US" dirty="0" smtClean="0"/>
              <a:t>Too much embellishment for its own sake may be distracting and may look bad.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1139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Careful – Don’t Overdo It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23545"/>
            <a:ext cx="5410200" cy="393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89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ODS Graphics Enhancements to 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Importance of Clear Communication</a:t>
            </a:r>
          </a:p>
          <a:p>
            <a:r>
              <a:rPr lang="en-US" dirty="0" smtClean="0"/>
              <a:t>Misinterpretation of Graphical Information</a:t>
            </a:r>
          </a:p>
          <a:p>
            <a:r>
              <a:rPr lang="en-US" dirty="0" smtClean="0"/>
              <a:t>New ODS Graph Capabilities of Interest to Statisticians</a:t>
            </a:r>
          </a:p>
          <a:p>
            <a:r>
              <a:rPr lang="en-US" dirty="0" smtClean="0"/>
              <a:t>ODS Graph Isn’t Only for Statisticians</a:t>
            </a:r>
          </a:p>
          <a:p>
            <a:r>
              <a:rPr lang="en-US" dirty="0" smtClean="0"/>
              <a:t>“</a:t>
            </a:r>
            <a:r>
              <a:rPr lang="en-US" dirty="0" err="1" smtClean="0"/>
              <a:t>Sparklines</a:t>
            </a:r>
            <a:r>
              <a:rPr lang="en-US" dirty="0" smtClean="0"/>
              <a:t>” a new way to combine ODS graphics with reporting for medical informatics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41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Misinterpretation of Graphical Information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3286148" cy="308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357299"/>
            <a:ext cx="3533491" cy="357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28596" y="5000636"/>
            <a:ext cx="6500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Why does Graph A look different than Graph B? Both the graphs represent the same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75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ODS Graph Capabilities</a:t>
            </a:r>
            <a:br>
              <a:rPr lang="en-US" dirty="0" smtClean="0"/>
            </a:br>
            <a:r>
              <a:rPr lang="en-US" dirty="0" smtClean="0"/>
              <a:t>of Interest to Statisticians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ODS Statistical Graphics</a:t>
            </a:r>
          </a:p>
          <a:p>
            <a:r>
              <a:rPr lang="en-US" dirty="0" smtClean="0"/>
              <a:t>Automatically created with procedures</a:t>
            </a:r>
          </a:p>
          <a:p>
            <a:r>
              <a:rPr lang="en-US" dirty="0" smtClean="0"/>
              <a:t>PROC REG can display </a:t>
            </a:r>
            <a:r>
              <a:rPr lang="en-US" dirty="0"/>
              <a:t>a default panel of regression diagnostic plots</a:t>
            </a:r>
            <a:endParaRPr lang="en-US" dirty="0" smtClean="0"/>
          </a:p>
          <a:p>
            <a:r>
              <a:rPr lang="en-US" dirty="0" smtClean="0"/>
              <a:t>PROC GLM can display </a:t>
            </a:r>
            <a:r>
              <a:rPr lang="en-US" dirty="0"/>
              <a:t>a default grouped box plot </a:t>
            </a:r>
            <a:r>
              <a:rPr lang="en-US" dirty="0" smtClean="0"/>
              <a:t>of response </a:t>
            </a:r>
            <a:r>
              <a:rPr lang="en-US" dirty="0"/>
              <a:t>values </a:t>
            </a:r>
            <a:r>
              <a:rPr lang="en-US" dirty="0" smtClean="0"/>
              <a:t>when </a:t>
            </a:r>
            <a:r>
              <a:rPr lang="en-US" dirty="0"/>
              <a:t>you specify a one-way analysis of variance model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6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ODS Graph Isn’t Only for Statisticians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Statistical data presentation is one way to use ODS Graphics</a:t>
            </a:r>
          </a:p>
          <a:p>
            <a:r>
              <a:rPr lang="en-US" dirty="0" smtClean="0"/>
              <a:t>New ODS Graphics capabilities can also support medical informatics</a:t>
            </a:r>
          </a:p>
          <a:p>
            <a:r>
              <a:rPr lang="en-US" dirty="0" smtClean="0"/>
              <a:t>ODS Graph statements can be part of a program to generate micrographs called “</a:t>
            </a:r>
            <a:r>
              <a:rPr lang="en-US" dirty="0" err="1" smtClean="0"/>
              <a:t>sparklines</a:t>
            </a:r>
            <a:r>
              <a:rPr lang="en-US" dirty="0" smtClean="0"/>
              <a:t>” that can be inserted into PROC REPORT output.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89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Sparklines</a:t>
            </a:r>
            <a:r>
              <a:rPr lang="en-US" dirty="0" smtClean="0"/>
              <a:t> – A New Possibility with ODS 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Edward </a:t>
            </a:r>
            <a:r>
              <a:rPr lang="en-US" dirty="0" err="1" smtClean="0"/>
              <a:t>Tufte’s</a:t>
            </a:r>
            <a:r>
              <a:rPr lang="en-US" dirty="0" smtClean="0"/>
              <a:t> theory</a:t>
            </a:r>
          </a:p>
          <a:p>
            <a:r>
              <a:rPr lang="en-US" dirty="0" smtClean="0"/>
              <a:t>Loose interpretation in current practice</a:t>
            </a:r>
          </a:p>
          <a:p>
            <a:r>
              <a:rPr lang="en-US" dirty="0" smtClean="0"/>
              <a:t>SAS currently focused on implementation in BI</a:t>
            </a:r>
          </a:p>
          <a:p>
            <a:r>
              <a:rPr lang="en-US" dirty="0"/>
              <a:t>Medical information </a:t>
            </a:r>
            <a:r>
              <a:rPr lang="en-US" dirty="0" smtClean="0"/>
              <a:t>example</a:t>
            </a:r>
            <a:endParaRPr lang="en-US" dirty="0"/>
          </a:p>
          <a:p>
            <a:r>
              <a:rPr lang="en-US" dirty="0" smtClean="0"/>
              <a:t>How to create </a:t>
            </a:r>
            <a:r>
              <a:rPr lang="en-US" dirty="0" err="1" smtClean="0"/>
              <a:t>sparklines</a:t>
            </a:r>
            <a:r>
              <a:rPr lang="en-US" dirty="0" smtClean="0"/>
              <a:t> in ODS Graphics that comply with classical theory, meet medical information needs, and include them in reports</a:t>
            </a:r>
          </a:p>
        </p:txBody>
      </p:sp>
    </p:spTree>
    <p:extLst>
      <p:ext uri="{BB962C8B-B14F-4D97-AF65-F5344CB8AC3E}">
        <p14:creationId xmlns:p14="http://schemas.microsoft.com/office/powerpoint/2010/main" val="84607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Edward </a:t>
            </a:r>
            <a:r>
              <a:rPr lang="en-US" dirty="0" err="1" smtClean="0"/>
              <a:t>Tufte’s</a:t>
            </a:r>
            <a:r>
              <a:rPr lang="en-US" dirty="0" smtClean="0"/>
              <a:t>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Sparklines</a:t>
            </a:r>
            <a:r>
              <a:rPr lang="en-US" dirty="0" smtClean="0"/>
              <a:t> defined as “data intense, simple, word-sized graphics”.</a:t>
            </a:r>
          </a:p>
          <a:p>
            <a:r>
              <a:rPr lang="en-US" dirty="0"/>
              <a:t>The basic idea is that information is sometimes easier to </a:t>
            </a:r>
            <a:r>
              <a:rPr lang="en-US" dirty="0" smtClean="0"/>
              <a:t>understand </a:t>
            </a:r>
            <a:r>
              <a:rPr lang="en-US" dirty="0"/>
              <a:t>when it is compressed into a scale and density comparable with </a:t>
            </a:r>
            <a:r>
              <a:rPr lang="en-US" dirty="0" smtClean="0"/>
              <a:t>text.</a:t>
            </a:r>
          </a:p>
          <a:p>
            <a:endParaRPr lang="en-US" dirty="0" smtClean="0"/>
          </a:p>
          <a:p>
            <a:r>
              <a:rPr lang="en-US" dirty="0" smtClean="0"/>
              <a:t>Can be useful for medical informatics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876800"/>
            <a:ext cx="32004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Renditions of </a:t>
            </a:r>
            <a:r>
              <a:rPr lang="en-US" dirty="0" err="1" smtClean="0"/>
              <a:t>Sparklines</a:t>
            </a:r>
            <a:r>
              <a:rPr lang="en-US" dirty="0" smtClean="0"/>
              <a:t> in SAS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term “</a:t>
            </a:r>
            <a:r>
              <a:rPr lang="en-US" dirty="0" err="1"/>
              <a:t>sparklines</a:t>
            </a:r>
            <a:r>
              <a:rPr lang="en-US" dirty="0"/>
              <a:t>” is used </a:t>
            </a:r>
            <a:r>
              <a:rPr lang="en-US" dirty="0" smtClean="0"/>
              <a:t>loosely</a:t>
            </a:r>
            <a:endParaRPr lang="en-US" dirty="0"/>
          </a:p>
          <a:p>
            <a:r>
              <a:rPr lang="en-US" dirty="0" smtClean="0"/>
              <a:t>It’s common to find simple trend lines, without a gray band</a:t>
            </a:r>
          </a:p>
          <a:p>
            <a:r>
              <a:rPr lang="en-US" dirty="0" smtClean="0"/>
              <a:t>Until recently, </a:t>
            </a:r>
            <a:r>
              <a:rPr lang="en-US" dirty="0" err="1" smtClean="0"/>
              <a:t>sparklines</a:t>
            </a:r>
            <a:r>
              <a:rPr lang="en-US" dirty="0" smtClean="0"/>
              <a:t> needed complex SAS/Graph techniques like Annotate</a:t>
            </a:r>
          </a:p>
          <a:p>
            <a:r>
              <a:rPr lang="en-US" dirty="0" smtClean="0"/>
              <a:t>Special downloadable </a:t>
            </a:r>
            <a:r>
              <a:rPr lang="en-US" dirty="0" err="1" smtClean="0"/>
              <a:t>Bissantz</a:t>
            </a:r>
            <a:r>
              <a:rPr lang="en-US" dirty="0" smtClean="0"/>
              <a:t> fonts have been another way to produce them</a:t>
            </a:r>
          </a:p>
          <a:p>
            <a:r>
              <a:rPr lang="en-US" dirty="0" smtClean="0"/>
              <a:t>SAS focusing on BI implementation.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56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447800"/>
            <a:ext cx="7258050" cy="495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1828799" y="762000"/>
            <a:ext cx="5257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SAS BI Dashboard </a:t>
            </a:r>
            <a:r>
              <a:rPr lang="en-US" sz="3200" dirty="0" err="1" smtClean="0"/>
              <a:t>Sparklines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3877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101" y="271021"/>
            <a:ext cx="5715798" cy="631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18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Tufte’s</a:t>
            </a:r>
            <a:r>
              <a:rPr lang="en-US" dirty="0" smtClean="0"/>
              <a:t> Clinical </a:t>
            </a:r>
            <a:r>
              <a:rPr lang="en-US" dirty="0" err="1" smtClean="0"/>
              <a:t>Sparklines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task </a:t>
            </a:r>
            <a:r>
              <a:rPr lang="en-US" dirty="0" err="1" smtClean="0"/>
              <a:t>Tufte</a:t>
            </a:r>
            <a:r>
              <a:rPr lang="en-US" dirty="0" smtClean="0"/>
              <a:t> outlines is to detect deviations from normal limits, visual deviations outside the gray band. His rendition looks like this: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05200"/>
            <a:ext cx="4267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119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Many Possible Medical Uses for </a:t>
            </a:r>
            <a:r>
              <a:rPr lang="en-US" dirty="0" err="1" smtClean="0"/>
              <a:t>Sparklines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Display </a:t>
            </a:r>
            <a:r>
              <a:rPr lang="en-US" dirty="0"/>
              <a:t>glucose measurements for 100 patients on a single </a:t>
            </a:r>
            <a:r>
              <a:rPr lang="en-US" dirty="0" smtClean="0"/>
              <a:t>page.</a:t>
            </a:r>
            <a:endParaRPr lang="en-US" u="sng" baseline="30000" dirty="0"/>
          </a:p>
          <a:p>
            <a:r>
              <a:rPr lang="en-US" dirty="0" smtClean="0"/>
              <a:t>Monitor </a:t>
            </a:r>
            <a:r>
              <a:rPr lang="en-US" dirty="0"/>
              <a:t>platelets during heparin </a:t>
            </a:r>
            <a:r>
              <a:rPr lang="en-US" dirty="0" smtClean="0"/>
              <a:t>administration </a:t>
            </a:r>
          </a:p>
          <a:p>
            <a:r>
              <a:rPr lang="en-US" dirty="0" smtClean="0"/>
              <a:t>Display </a:t>
            </a:r>
            <a:r>
              <a:rPr lang="en-US" dirty="0"/>
              <a:t>intraocular pressure control and visual field changes for glaucoma </a:t>
            </a:r>
            <a:r>
              <a:rPr lang="en-US" dirty="0" smtClean="0"/>
              <a:t>management 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6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Oncology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Oncology  “dosing to tolerable toxicity”</a:t>
            </a:r>
          </a:p>
          <a:p>
            <a:r>
              <a:rPr lang="en-US" dirty="0" smtClean="0"/>
              <a:t>Measuring the best way to dose is important</a:t>
            </a:r>
          </a:p>
          <a:p>
            <a:r>
              <a:rPr lang="en-US" dirty="0" smtClean="0"/>
              <a:t>Chemo/Radiation tends to wipe out fast reproducing cells such as platelets but also lymphocytes/leucocytes. </a:t>
            </a:r>
          </a:p>
          <a:p>
            <a:r>
              <a:rPr lang="en-US" dirty="0" smtClean="0"/>
              <a:t>Leukopenia and neutropenia are potential concerns for medical monitors.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7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Sparkline Report Can Communicate Relevant Hematology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Subjects’ hematology data can be graphed in the form of </a:t>
            </a:r>
            <a:r>
              <a:rPr lang="en-US" dirty="0" err="1" smtClean="0"/>
              <a:t>sparklines</a:t>
            </a:r>
            <a:r>
              <a:rPr lang="en-US" dirty="0" smtClean="0"/>
              <a:t> using ODS Graphics</a:t>
            </a:r>
          </a:p>
          <a:p>
            <a:r>
              <a:rPr lang="en-US" dirty="0" smtClean="0"/>
              <a:t>The test results can be included in a report generated by PROC REPORT.</a:t>
            </a:r>
          </a:p>
          <a:p>
            <a:r>
              <a:rPr lang="en-US" dirty="0" smtClean="0"/>
              <a:t>A medical reviewer of the data can understand the results quickly.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2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" y="1100137"/>
            <a:ext cx="7715250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5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SAS Technique for </a:t>
            </a:r>
            <a:r>
              <a:rPr lang="en-US" dirty="0" err="1" smtClean="0"/>
              <a:t>Sparklines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the SAS Macro language to iterate the generation of </a:t>
            </a:r>
            <a:r>
              <a:rPr lang="en-US" dirty="0" err="1" smtClean="0"/>
              <a:t>sparklines</a:t>
            </a:r>
            <a:r>
              <a:rPr lang="en-US" dirty="0" smtClean="0"/>
              <a:t> for selected datasets and subjects</a:t>
            </a:r>
          </a:p>
          <a:p>
            <a:r>
              <a:rPr lang="en-US" dirty="0" smtClean="0"/>
              <a:t>Create </a:t>
            </a:r>
            <a:r>
              <a:rPr lang="en-US" dirty="0"/>
              <a:t>mean, max, min and percentile parameters for each </a:t>
            </a:r>
            <a:r>
              <a:rPr lang="en-US" dirty="0" smtClean="0"/>
              <a:t>subject and also the final data point</a:t>
            </a:r>
            <a:endParaRPr lang="en-US" dirty="0"/>
          </a:p>
          <a:p>
            <a:r>
              <a:rPr lang="en-US" dirty="0" smtClean="0"/>
              <a:t>These will be the input variables for </a:t>
            </a:r>
            <a:r>
              <a:rPr lang="en-US" dirty="0" err="1" smtClean="0"/>
              <a:t>sparkline</a:t>
            </a:r>
            <a:r>
              <a:rPr lang="en-US" dirty="0" smtClean="0"/>
              <a:t> micrographs.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61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1 - Use Macro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%macro </a:t>
            </a:r>
            <a:r>
              <a:rPr lang="en-US" dirty="0" err="1"/>
              <a:t>sparkline</a:t>
            </a:r>
            <a:r>
              <a:rPr lang="en-US" dirty="0"/>
              <a:t> (</a:t>
            </a:r>
            <a:r>
              <a:rPr lang="en-US" dirty="0" err="1"/>
              <a:t>data_set</a:t>
            </a:r>
            <a:r>
              <a:rPr lang="en-US" dirty="0"/>
              <a:t>, </a:t>
            </a:r>
            <a:r>
              <a:rPr lang="en-US" dirty="0" err="1"/>
              <a:t>var_name</a:t>
            </a:r>
            <a:r>
              <a:rPr lang="en-US" dirty="0"/>
              <a:t>, </a:t>
            </a:r>
            <a:r>
              <a:rPr lang="en-US" dirty="0" err="1"/>
              <a:t>upper_limit</a:t>
            </a:r>
            <a:r>
              <a:rPr lang="en-US" dirty="0"/>
              <a:t>, </a:t>
            </a:r>
            <a:r>
              <a:rPr lang="en-US" dirty="0" err="1"/>
              <a:t>lower_limit</a:t>
            </a:r>
            <a:r>
              <a:rPr lang="en-US" dirty="0"/>
              <a:t>, </a:t>
            </a:r>
            <a:r>
              <a:rPr lang="en-US" dirty="0" err="1"/>
              <a:t>title_word</a:t>
            </a:r>
            <a:r>
              <a:rPr lang="en-US" dirty="0"/>
              <a:t>, </a:t>
            </a:r>
            <a:r>
              <a:rPr lang="en-US" dirty="0" err="1"/>
              <a:t>stype</a:t>
            </a:r>
            <a:r>
              <a:rPr lang="en-US" dirty="0"/>
              <a:t>, </a:t>
            </a:r>
            <a:r>
              <a:rPr lang="en-US" dirty="0" err="1"/>
              <a:t>minmax</a:t>
            </a:r>
            <a:r>
              <a:rPr lang="en-US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38312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Step 2 – Create Summary Variables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proc</a:t>
            </a:r>
            <a:r>
              <a:rPr lang="en-US" dirty="0"/>
              <a:t> means data=&amp;</a:t>
            </a:r>
            <a:r>
              <a:rPr lang="en-US" dirty="0" err="1"/>
              <a:t>data_set</a:t>
            </a:r>
            <a:r>
              <a:rPr lang="en-US" dirty="0"/>
              <a:t> </a:t>
            </a:r>
            <a:r>
              <a:rPr lang="en-US" dirty="0" err="1"/>
              <a:t>noprint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/>
              <a:t>&amp;</a:t>
            </a:r>
            <a:r>
              <a:rPr lang="en-US" dirty="0" err="1"/>
              <a:t>var_name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class </a:t>
            </a:r>
            <a:r>
              <a:rPr lang="en-US" dirty="0" err="1"/>
              <a:t>subjidn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smtClean="0"/>
              <a:t>output </a:t>
            </a:r>
            <a:r>
              <a:rPr lang="en-US" dirty="0"/>
              <a:t>out=</a:t>
            </a:r>
            <a:r>
              <a:rPr lang="en-US" dirty="0" err="1"/>
              <a:t>avg</a:t>
            </a:r>
            <a:r>
              <a:rPr lang="en-US" dirty="0"/>
              <a:t>(where=(_TYPE_=1)) mean=</a:t>
            </a:r>
            <a:r>
              <a:rPr lang="en-US" dirty="0" err="1"/>
              <a:t>avg</a:t>
            </a:r>
            <a:r>
              <a:rPr lang="en-US" dirty="0"/>
              <a:t> p25=p25 p75=p75 min=min max=max; </a:t>
            </a:r>
          </a:p>
          <a:p>
            <a:pPr marL="0" indent="0">
              <a:buNone/>
            </a:pPr>
            <a:r>
              <a:rPr lang="en-US" dirty="0" smtClean="0"/>
              <a:t>run</a:t>
            </a:r>
            <a:r>
              <a:rPr lang="en-US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6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3 – Create Graph Variables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from Summary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u</a:t>
            </a:r>
            <a:r>
              <a:rPr lang="en-US" dirty="0"/>
              <a:t>="&amp;</a:t>
            </a:r>
            <a:r>
              <a:rPr lang="en-US" dirty="0" err="1"/>
              <a:t>upper_limit</a:t>
            </a:r>
            <a:r>
              <a:rPr lang="en-US" dirty="0"/>
              <a:t>";</a:t>
            </a:r>
          </a:p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dirty="0"/>
              <a:t>u='75TH' then </a:t>
            </a:r>
            <a:r>
              <a:rPr lang="en-US" dirty="0" err="1"/>
              <a:t>ul</a:t>
            </a:r>
            <a:r>
              <a:rPr lang="en-US" dirty="0"/>
              <a:t>=&amp;p75;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else </a:t>
            </a:r>
            <a:r>
              <a:rPr lang="en-US" dirty="0" err="1"/>
              <a:t>ul</a:t>
            </a:r>
            <a:r>
              <a:rPr lang="en-US" dirty="0"/>
              <a:t>="&amp;</a:t>
            </a:r>
            <a:r>
              <a:rPr lang="en-US" dirty="0" err="1"/>
              <a:t>upper_limit</a:t>
            </a:r>
            <a:r>
              <a:rPr lang="en-US" dirty="0"/>
              <a:t>";</a:t>
            </a:r>
          </a:p>
          <a:p>
            <a:pPr marL="0" indent="0">
              <a:buNone/>
            </a:pPr>
            <a:r>
              <a:rPr lang="en-US" dirty="0" smtClean="0"/>
              <a:t>l</a:t>
            </a:r>
            <a:r>
              <a:rPr lang="en-US" dirty="0"/>
              <a:t>="&amp;</a:t>
            </a:r>
            <a:r>
              <a:rPr lang="en-US" dirty="0" err="1"/>
              <a:t>lower_limit</a:t>
            </a:r>
            <a:r>
              <a:rPr lang="en-US" dirty="0"/>
              <a:t>";</a:t>
            </a:r>
          </a:p>
          <a:p>
            <a:pPr marL="0" indent="0">
              <a:buNone/>
            </a:pPr>
            <a:r>
              <a:rPr lang="en-US" dirty="0" smtClean="0"/>
              <a:t>if </a:t>
            </a:r>
            <a:r>
              <a:rPr lang="en-US" dirty="0"/>
              <a:t>l='25TH' then </a:t>
            </a:r>
            <a:r>
              <a:rPr lang="en-US" dirty="0" err="1"/>
              <a:t>ll</a:t>
            </a:r>
            <a:r>
              <a:rPr lang="en-US" dirty="0"/>
              <a:t>=&amp;p25;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else </a:t>
            </a:r>
            <a:r>
              <a:rPr lang="en-US" dirty="0" err="1"/>
              <a:t>ll</a:t>
            </a:r>
            <a:r>
              <a:rPr lang="en-US" dirty="0"/>
              <a:t>="&amp;</a:t>
            </a:r>
            <a:r>
              <a:rPr lang="en-US" dirty="0" err="1"/>
              <a:t>lower_limit</a:t>
            </a:r>
            <a:r>
              <a:rPr lang="en-US" dirty="0"/>
              <a:t>";</a:t>
            </a:r>
          </a:p>
          <a:p>
            <a:pPr marL="0" indent="0">
              <a:buNone/>
            </a:pPr>
            <a:r>
              <a:rPr lang="en-US" dirty="0" smtClean="0"/>
              <a:t>x</a:t>
            </a:r>
            <a:r>
              <a:rPr lang="en-US" dirty="0"/>
              <a:t>=_n_;   </a:t>
            </a:r>
          </a:p>
          <a:p>
            <a:pPr marL="0" indent="0">
              <a:buNone/>
            </a:pPr>
            <a:r>
              <a:rPr lang="en-US" dirty="0" smtClean="0"/>
              <a:t>z</a:t>
            </a:r>
            <a:r>
              <a:rPr lang="en-US" dirty="0"/>
              <a:t>=&amp;avg.; </a:t>
            </a:r>
          </a:p>
        </p:txBody>
      </p:sp>
    </p:spTree>
    <p:extLst>
      <p:ext uri="{BB962C8B-B14F-4D97-AF65-F5344CB8AC3E}">
        <p14:creationId xmlns:p14="http://schemas.microsoft.com/office/powerpoint/2010/main" val="88728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4 – Define Size and Destination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Adjust the overall size of the </a:t>
            </a:r>
            <a:r>
              <a:rPr lang="en-US" dirty="0" err="1" smtClean="0"/>
              <a:t>sparkline</a:t>
            </a:r>
            <a:r>
              <a:rPr lang="en-US" dirty="0" smtClean="0"/>
              <a:t>. For example: width=1.95in </a:t>
            </a:r>
            <a:r>
              <a:rPr lang="en-US" dirty="0"/>
              <a:t>height=.</a:t>
            </a:r>
            <a:r>
              <a:rPr lang="en-US" dirty="0" smtClean="0"/>
              <a:t>3in</a:t>
            </a:r>
          </a:p>
          <a:p>
            <a:r>
              <a:rPr lang="en-US" dirty="0"/>
              <a:t>Output each </a:t>
            </a:r>
            <a:r>
              <a:rPr lang="en-US" dirty="0" smtClean="0"/>
              <a:t>micrograph </a:t>
            </a:r>
            <a:r>
              <a:rPr lang="en-US" dirty="0"/>
              <a:t>to a file in a directory, with a </a:t>
            </a:r>
            <a:r>
              <a:rPr lang="en-US" dirty="0" smtClean="0"/>
              <a:t>macro name </a:t>
            </a:r>
            <a:r>
              <a:rPr lang="en-US" dirty="0"/>
              <a:t>that includes </a:t>
            </a:r>
            <a:r>
              <a:rPr lang="en-US" dirty="0" smtClean="0"/>
              <a:t> dataset name and subject number.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93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Define Output and Size</a:t>
            </a:r>
            <a:br>
              <a:rPr lang="en-US" dirty="0" smtClean="0"/>
            </a:br>
            <a:r>
              <a:rPr lang="en-US" dirty="0" smtClean="0"/>
              <a:t>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data _null_;</a:t>
            </a:r>
          </a:p>
          <a:p>
            <a:pPr marL="0" indent="0">
              <a:buNone/>
            </a:pPr>
            <a:r>
              <a:rPr lang="en-US" dirty="0" smtClean="0"/>
              <a:t>call </a:t>
            </a:r>
            <a:r>
              <a:rPr lang="en-US" dirty="0" err="1"/>
              <a:t>symputx</a:t>
            </a:r>
            <a:r>
              <a:rPr lang="en-US" dirty="0"/>
              <a:t>('name',"&amp;</a:t>
            </a:r>
            <a:r>
              <a:rPr lang="en-US" dirty="0" err="1"/>
              <a:t>data_set</a:t>
            </a:r>
            <a:r>
              <a:rPr lang="en-US" dirty="0"/>
              <a:t>"||left(&amp;</a:t>
            </a:r>
            <a:r>
              <a:rPr lang="en-US" dirty="0" err="1"/>
              <a:t>i</a:t>
            </a:r>
            <a:r>
              <a:rPr lang="en-US" dirty="0"/>
              <a:t>));</a:t>
            </a:r>
          </a:p>
          <a:p>
            <a:pPr marL="0" indent="0">
              <a:buNone/>
            </a:pPr>
            <a:r>
              <a:rPr lang="en-US" dirty="0" smtClean="0"/>
              <a:t>/* &amp;</a:t>
            </a:r>
            <a:r>
              <a:rPr lang="en-US" dirty="0" err="1" smtClean="0"/>
              <a:t>i</a:t>
            </a:r>
            <a:r>
              <a:rPr lang="en-US" dirty="0" smtClean="0"/>
              <a:t> comes from Macro do loop */</a:t>
            </a:r>
          </a:p>
          <a:p>
            <a:pPr marL="0" indent="0">
              <a:buNone/>
            </a:pPr>
            <a:r>
              <a:rPr lang="en-US" dirty="0" smtClean="0"/>
              <a:t>run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smtClean="0"/>
              <a:t>filename </a:t>
            </a:r>
            <a:r>
              <a:rPr lang="en-US" dirty="0" err="1"/>
              <a:t>odsout</a:t>
            </a:r>
            <a:r>
              <a:rPr lang="en-US" dirty="0"/>
              <a:t> 'c:\temp\</a:t>
            </a:r>
            <a:r>
              <a:rPr lang="en-US" dirty="0" err="1"/>
              <a:t>gseggifs</a:t>
            </a:r>
            <a:r>
              <a:rPr lang="en-US" dirty="0" smtClean="0"/>
              <a:t>';</a:t>
            </a:r>
          </a:p>
          <a:p>
            <a:pPr marL="0" indent="0">
              <a:buNone/>
            </a:pPr>
            <a:r>
              <a:rPr lang="en-US" dirty="0" smtClean="0"/>
              <a:t>/* Filename specification depends on OS */</a:t>
            </a:r>
            <a:endParaRPr lang="en-US" dirty="0"/>
          </a:p>
          <a:p>
            <a:pPr marL="0" indent="0">
              <a:buNone/>
            </a:pPr>
            <a:r>
              <a:rPr lang="en-US" dirty="0" err="1" smtClean="0"/>
              <a:t>ods</a:t>
            </a:r>
            <a:r>
              <a:rPr lang="en-US" dirty="0" smtClean="0"/>
              <a:t> </a:t>
            </a:r>
            <a:r>
              <a:rPr lang="en-US" dirty="0"/>
              <a:t>graphics / reset </a:t>
            </a:r>
            <a:r>
              <a:rPr lang="en-US" dirty="0" err="1"/>
              <a:t>noborder</a:t>
            </a:r>
            <a:r>
              <a:rPr lang="en-US" dirty="0"/>
              <a:t> width=1.95in height=.3in </a:t>
            </a:r>
            <a:r>
              <a:rPr lang="en-US" dirty="0" err="1"/>
              <a:t>imagename</a:t>
            </a:r>
            <a:r>
              <a:rPr lang="en-US" dirty="0"/>
              <a:t>="&amp;name";</a:t>
            </a:r>
          </a:p>
        </p:txBody>
      </p:sp>
    </p:spTree>
    <p:extLst>
      <p:ext uri="{BB962C8B-B14F-4D97-AF65-F5344CB8AC3E}">
        <p14:creationId xmlns:p14="http://schemas.microsoft.com/office/powerpoint/2010/main" val="329783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5 – Generate the Sparkline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Pass the parameters into a PROC SGPLOT program that creates a background band for each </a:t>
            </a:r>
            <a:r>
              <a:rPr lang="en-US" dirty="0" err="1" smtClean="0"/>
              <a:t>sparkline</a:t>
            </a:r>
            <a:endParaRPr lang="en-US" dirty="0" smtClean="0"/>
          </a:p>
          <a:p>
            <a:r>
              <a:rPr lang="en-US" dirty="0" smtClean="0"/>
              <a:t>SGPLOT also does the line plotting.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95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 Code to Create Sparkline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/>
              <a:t>proc</a:t>
            </a:r>
            <a:r>
              <a:rPr lang="en-US" dirty="0"/>
              <a:t> </a:t>
            </a:r>
            <a:r>
              <a:rPr lang="en-US" dirty="0" err="1"/>
              <a:t>sgplot</a:t>
            </a:r>
            <a:r>
              <a:rPr lang="en-US" dirty="0"/>
              <a:t> data=spark </a:t>
            </a:r>
            <a:r>
              <a:rPr lang="en-US" dirty="0" err="1"/>
              <a:t>noautolegend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  band x=x lower=</a:t>
            </a:r>
            <a:r>
              <a:rPr lang="en-US" dirty="0" err="1"/>
              <a:t>ll</a:t>
            </a:r>
            <a:r>
              <a:rPr lang="en-US" dirty="0"/>
              <a:t> upper=</a:t>
            </a:r>
            <a:r>
              <a:rPr lang="en-US" dirty="0" err="1"/>
              <a:t>ul</a:t>
            </a:r>
            <a:r>
              <a:rPr lang="en-US" dirty="0"/>
              <a:t> / </a:t>
            </a:r>
            <a:r>
              <a:rPr lang="en-US" dirty="0" err="1"/>
              <a:t>fillattrs</a:t>
            </a:r>
            <a:r>
              <a:rPr lang="en-US" dirty="0"/>
              <a:t>=(color=</a:t>
            </a:r>
            <a:r>
              <a:rPr lang="en-US" dirty="0" err="1"/>
              <a:t>grayaa</a:t>
            </a:r>
            <a:r>
              <a:rPr lang="en-US" dirty="0"/>
              <a:t>) ;</a:t>
            </a:r>
          </a:p>
          <a:p>
            <a:pPr marL="0" indent="0">
              <a:buNone/>
            </a:pPr>
            <a:r>
              <a:rPr lang="en-US" dirty="0"/>
              <a:t>  series x=x y=&amp;</a:t>
            </a:r>
            <a:r>
              <a:rPr lang="en-US" dirty="0" err="1"/>
              <a:t>var_name</a:t>
            </a:r>
            <a:r>
              <a:rPr lang="en-US" dirty="0"/>
              <a:t> / </a:t>
            </a:r>
            <a:r>
              <a:rPr lang="en-US" dirty="0" err="1"/>
              <a:t>lineattrs</a:t>
            </a:r>
            <a:r>
              <a:rPr lang="en-US" dirty="0"/>
              <a:t>=(color=black thickness=2px) ;</a:t>
            </a:r>
          </a:p>
          <a:p>
            <a:pPr marL="0" indent="0">
              <a:buNone/>
            </a:pPr>
            <a:r>
              <a:rPr lang="en-US" dirty="0"/>
              <a:t>  series x=x y=z / </a:t>
            </a:r>
            <a:r>
              <a:rPr lang="en-US" dirty="0" err="1"/>
              <a:t>lineattrs</a:t>
            </a:r>
            <a:r>
              <a:rPr lang="en-US" dirty="0"/>
              <a:t>=(color=black thickness=2px) 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err="1"/>
              <a:t>curvelabel</a:t>
            </a:r>
            <a:r>
              <a:rPr lang="en-US" dirty="0"/>
              <a:t>="&amp;</a:t>
            </a:r>
            <a:r>
              <a:rPr lang="en-US" dirty="0" err="1"/>
              <a:t>lastone</a:t>
            </a:r>
            <a:r>
              <a:rPr lang="en-US" dirty="0"/>
              <a:t>"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err="1"/>
              <a:t>curvelabelattrs</a:t>
            </a:r>
            <a:r>
              <a:rPr lang="en-US" dirty="0"/>
              <a:t>=(size=12pt color=red);</a:t>
            </a:r>
          </a:p>
          <a:p>
            <a:pPr marL="0" indent="0">
              <a:buNone/>
            </a:pPr>
            <a:r>
              <a:rPr lang="en-US" dirty="0"/>
              <a:t>  scatter x=x y=e / </a:t>
            </a:r>
            <a:r>
              <a:rPr lang="en-US" dirty="0" err="1"/>
              <a:t>markerattrs</a:t>
            </a:r>
            <a:r>
              <a:rPr lang="en-US" dirty="0"/>
              <a:t>=(symbol=</a:t>
            </a:r>
            <a:r>
              <a:rPr lang="en-US" dirty="0" err="1"/>
              <a:t>circlefilled</a:t>
            </a:r>
            <a:r>
              <a:rPr lang="en-US" dirty="0"/>
              <a:t> color=red );</a:t>
            </a:r>
          </a:p>
          <a:p>
            <a:pPr marL="0" indent="0">
              <a:buNone/>
            </a:pPr>
            <a:r>
              <a:rPr lang="en-US" dirty="0"/>
              <a:t>  scatter x=x y=min / </a:t>
            </a:r>
            <a:r>
              <a:rPr lang="en-US" dirty="0" err="1"/>
              <a:t>markerattrs</a:t>
            </a:r>
            <a:r>
              <a:rPr lang="en-US" dirty="0"/>
              <a:t>=(symbol=</a:t>
            </a:r>
            <a:r>
              <a:rPr lang="en-US" dirty="0" err="1"/>
              <a:t>circlefilled</a:t>
            </a:r>
            <a:r>
              <a:rPr lang="en-US" dirty="0"/>
              <a:t> color=blue );</a:t>
            </a:r>
          </a:p>
          <a:p>
            <a:pPr marL="0" indent="0">
              <a:buNone/>
            </a:pPr>
            <a:r>
              <a:rPr lang="en-US" dirty="0"/>
              <a:t>  scatter x=x y=max / </a:t>
            </a:r>
            <a:r>
              <a:rPr lang="en-US" dirty="0" err="1"/>
              <a:t>markerattrs</a:t>
            </a:r>
            <a:r>
              <a:rPr lang="en-US" dirty="0"/>
              <a:t>=(symbol=</a:t>
            </a:r>
            <a:r>
              <a:rPr lang="en-US" dirty="0" err="1"/>
              <a:t>circlefilled</a:t>
            </a:r>
            <a:r>
              <a:rPr lang="en-US" dirty="0"/>
              <a:t> color=green );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err="1"/>
              <a:t>xaxis</a:t>
            </a:r>
            <a:r>
              <a:rPr lang="en-US" dirty="0"/>
              <a:t> display=none;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err="1"/>
              <a:t>yaxis</a:t>
            </a:r>
            <a:r>
              <a:rPr lang="en-US" dirty="0"/>
              <a:t> display=none;</a:t>
            </a:r>
          </a:p>
          <a:p>
            <a:pPr marL="0" indent="0">
              <a:buNone/>
            </a:pPr>
            <a:r>
              <a:rPr lang="en-US" dirty="0"/>
              <a:t>run;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4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 6 - Include </a:t>
            </a:r>
            <a:r>
              <a:rPr lang="en-US" dirty="0" err="1" smtClean="0"/>
              <a:t>Sparklines</a:t>
            </a:r>
            <a:r>
              <a:rPr lang="en-US" dirty="0" smtClean="0"/>
              <a:t> in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PROC REPORT NOWD;</a:t>
            </a:r>
          </a:p>
          <a:p>
            <a:pPr marL="0" indent="0">
              <a:buNone/>
            </a:pPr>
            <a:r>
              <a:rPr lang="en-US" dirty="0" smtClean="0"/>
              <a:t>COLUMN SUBJID PLATELETS;</a:t>
            </a:r>
          </a:p>
          <a:p>
            <a:pPr marL="0" indent="0">
              <a:buNone/>
            </a:pPr>
            <a:r>
              <a:rPr lang="en-US" dirty="0" smtClean="0"/>
              <a:t>compute </a:t>
            </a:r>
            <a:r>
              <a:rPr lang="en-US" dirty="0"/>
              <a:t>platelets /char;</a:t>
            </a:r>
          </a:p>
          <a:p>
            <a:pPr marL="0" indent="0">
              <a:buNone/>
            </a:pPr>
            <a:r>
              <a:rPr lang="en-US" dirty="0"/>
              <a:t>call define(_</a:t>
            </a:r>
            <a:r>
              <a:rPr lang="en-US" dirty="0" err="1"/>
              <a:t>col_,'style','style</a:t>
            </a:r>
            <a:r>
              <a:rPr lang="en-US" dirty="0"/>
              <a:t>=[</a:t>
            </a:r>
            <a:r>
              <a:rPr lang="en-US" dirty="0" err="1"/>
              <a:t>preimage</a:t>
            </a:r>
            <a:r>
              <a:rPr lang="en-US" dirty="0"/>
              <a:t>=</a:t>
            </a:r>
          </a:p>
          <a:p>
            <a:pPr marL="0" indent="0">
              <a:buNone/>
            </a:pPr>
            <a:r>
              <a:rPr lang="en-US" dirty="0"/>
              <a:t>"c:\</a:t>
            </a:r>
            <a:r>
              <a:rPr lang="en-US" dirty="0" smtClean="0"/>
              <a:t>temp\gseggifs\platelet&amp;i..</a:t>
            </a:r>
            <a:r>
              <a:rPr lang="en-US" dirty="0"/>
              <a:t>png"]');</a:t>
            </a:r>
          </a:p>
          <a:p>
            <a:pPr marL="0" indent="0">
              <a:buNone/>
            </a:pPr>
            <a:r>
              <a:rPr lang="en-US" dirty="0" err="1"/>
              <a:t>endcomp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ODS Graphics Advantages for </a:t>
            </a:r>
            <a:r>
              <a:rPr lang="en-US" dirty="0" err="1" smtClean="0"/>
              <a:t>Sparklines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4600" dirty="0" smtClean="0"/>
              <a:t>Simpler to program than the Annotate Facility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data anno;</a:t>
            </a:r>
          </a:p>
          <a:p>
            <a:pPr marL="0" indent="0">
              <a:buNone/>
            </a:pPr>
            <a:r>
              <a:rPr lang="en-US" dirty="0" smtClean="0"/>
              <a:t>set </a:t>
            </a:r>
            <a:r>
              <a:rPr lang="en-US" dirty="0"/>
              <a:t>spark;</a:t>
            </a:r>
          </a:p>
          <a:p>
            <a:pPr marL="0" indent="0">
              <a:buNone/>
            </a:pPr>
            <a:r>
              <a:rPr lang="en-US" dirty="0" smtClean="0"/>
              <a:t>function</a:t>
            </a:r>
            <a:r>
              <a:rPr lang="en-US" dirty="0"/>
              <a:t>='move'; </a:t>
            </a:r>
            <a:r>
              <a:rPr lang="en-US" dirty="0" err="1"/>
              <a:t>xsys</a:t>
            </a:r>
            <a:r>
              <a:rPr lang="en-US" dirty="0"/>
              <a:t>='1'; </a:t>
            </a:r>
            <a:r>
              <a:rPr lang="en-US" dirty="0" err="1"/>
              <a:t>ysys</a:t>
            </a:r>
            <a:r>
              <a:rPr lang="en-US" dirty="0"/>
              <a:t>='2';</a:t>
            </a:r>
          </a:p>
          <a:p>
            <a:pPr marL="0" indent="0">
              <a:buNone/>
            </a:pPr>
            <a:r>
              <a:rPr lang="en-US" dirty="0" smtClean="0"/>
              <a:t>                 </a:t>
            </a:r>
            <a:r>
              <a:rPr lang="en-US" dirty="0"/>
              <a:t>x=3; y=</a:t>
            </a:r>
            <a:r>
              <a:rPr lang="en-US" dirty="0" err="1"/>
              <a:t>ll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smtClean="0"/>
              <a:t>                 </a:t>
            </a:r>
            <a:r>
              <a:rPr lang="en-US" dirty="0"/>
              <a:t>output;</a:t>
            </a:r>
          </a:p>
          <a:p>
            <a:pPr marL="0" indent="0">
              <a:buNone/>
            </a:pPr>
            <a:r>
              <a:rPr lang="en-US" dirty="0" smtClean="0"/>
              <a:t>function</a:t>
            </a:r>
            <a:r>
              <a:rPr lang="en-US" dirty="0"/>
              <a:t>='bar';  </a:t>
            </a:r>
            <a:r>
              <a:rPr lang="en-US" dirty="0" err="1"/>
              <a:t>xsys</a:t>
            </a:r>
            <a:r>
              <a:rPr lang="en-US" dirty="0"/>
              <a:t>='1'; </a:t>
            </a:r>
            <a:r>
              <a:rPr lang="en-US" dirty="0" err="1"/>
              <a:t>ysys</a:t>
            </a:r>
            <a:r>
              <a:rPr lang="en-US" dirty="0"/>
              <a:t>='2';</a:t>
            </a:r>
          </a:p>
          <a:p>
            <a:pPr marL="0" indent="0">
              <a:buNone/>
            </a:pPr>
            <a:r>
              <a:rPr lang="en-US" dirty="0" smtClean="0"/>
              <a:t>                 </a:t>
            </a:r>
            <a:r>
              <a:rPr lang="en-US" dirty="0"/>
              <a:t>x=100; y=</a:t>
            </a:r>
            <a:r>
              <a:rPr lang="en-US" dirty="0" err="1"/>
              <a:t>ul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 smtClean="0"/>
              <a:t>                 </a:t>
            </a:r>
            <a:r>
              <a:rPr lang="en-US" dirty="0"/>
              <a:t>color='</a:t>
            </a:r>
            <a:r>
              <a:rPr lang="en-US" dirty="0" err="1"/>
              <a:t>ligr</a:t>
            </a:r>
            <a:r>
              <a:rPr lang="en-US" dirty="0"/>
              <a:t>'; style='solid';</a:t>
            </a:r>
          </a:p>
          <a:p>
            <a:pPr marL="0" indent="0">
              <a:buNone/>
            </a:pPr>
            <a:r>
              <a:rPr lang="en-US" dirty="0" smtClean="0"/>
              <a:t>                 </a:t>
            </a:r>
            <a:r>
              <a:rPr lang="en-US" dirty="0"/>
              <a:t>line=0; when='b';</a:t>
            </a:r>
          </a:p>
          <a:p>
            <a:pPr marL="0" indent="0">
              <a:buNone/>
            </a:pPr>
            <a:r>
              <a:rPr lang="en-US" dirty="0" smtClean="0"/>
              <a:t>                 </a:t>
            </a:r>
            <a:r>
              <a:rPr lang="en-US" dirty="0"/>
              <a:t>output;</a:t>
            </a:r>
          </a:p>
          <a:p>
            <a:pPr marL="0" indent="0">
              <a:buNone/>
            </a:pPr>
            <a:r>
              <a:rPr lang="en-US" dirty="0" smtClean="0"/>
              <a:t>run</a:t>
            </a:r>
            <a:r>
              <a:rPr lang="en-US" dirty="0"/>
              <a:t>;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331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ODS Graphics Advantages for </a:t>
            </a:r>
            <a:r>
              <a:rPr lang="en-US" dirty="0" err="1" smtClean="0"/>
              <a:t>Sparklines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Version 9.3 ODS Graphics are included in the Base software license. </a:t>
            </a:r>
          </a:p>
          <a:p>
            <a:r>
              <a:rPr lang="en-US" dirty="0" smtClean="0"/>
              <a:t>Sparkline micrographs can be included in PROC REPORT output using familiar Compute Block methods.</a:t>
            </a:r>
          </a:p>
        </p:txBody>
      </p:sp>
    </p:spTree>
    <p:extLst>
      <p:ext uri="{BB962C8B-B14F-4D97-AF65-F5344CB8AC3E}">
        <p14:creationId xmlns:p14="http://schemas.microsoft.com/office/powerpoint/2010/main" val="18008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simplicity of </a:t>
            </a:r>
            <a:r>
              <a:rPr lang="en-US" dirty="0" err="1" smtClean="0"/>
              <a:t>sparklines</a:t>
            </a:r>
            <a:r>
              <a:rPr lang="en-US" dirty="0" smtClean="0"/>
              <a:t> does not eliminate the need for good specifications</a:t>
            </a:r>
          </a:p>
          <a:p>
            <a:r>
              <a:rPr lang="en-US" dirty="0" err="1" smtClean="0"/>
              <a:t>Sparklines</a:t>
            </a:r>
            <a:r>
              <a:rPr lang="en-US" dirty="0" smtClean="0"/>
              <a:t> also can be misinterpreted</a:t>
            </a:r>
          </a:p>
          <a:p>
            <a:r>
              <a:rPr lang="en-US" dirty="0" err="1"/>
              <a:t>Tufte’s</a:t>
            </a:r>
            <a:r>
              <a:rPr lang="en-US" dirty="0"/>
              <a:t> </a:t>
            </a:r>
            <a:r>
              <a:rPr lang="en-US" dirty="0" err="1"/>
              <a:t>sparklines</a:t>
            </a:r>
            <a:r>
              <a:rPr lang="en-US" dirty="0"/>
              <a:t> show final </a:t>
            </a:r>
            <a:r>
              <a:rPr lang="en-US" dirty="0" smtClean="0"/>
              <a:t>values</a:t>
            </a:r>
            <a:endParaRPr lang="en-US" dirty="0"/>
          </a:p>
          <a:p>
            <a:r>
              <a:rPr lang="en-US" dirty="0" smtClean="0"/>
              <a:t>Should they show final values for subjects who did not complete all visits?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21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- Reality Tested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Journal of American Medical Information Association 2010 study concluded that:</a:t>
            </a:r>
          </a:p>
          <a:p>
            <a:r>
              <a:rPr lang="en-US" dirty="0" smtClean="0"/>
              <a:t>“Physicians </a:t>
            </a:r>
            <a:r>
              <a:rPr lang="en-US" dirty="0"/>
              <a:t>were able to assess laboratory data faster with </a:t>
            </a:r>
            <a:r>
              <a:rPr lang="en-US" dirty="0" err="1"/>
              <a:t>sparklines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“ </a:t>
            </a:r>
            <a:r>
              <a:rPr lang="en-US" dirty="0"/>
              <a:t>Furthermore, these compact graphics enable more information to be presented in a single view and thus reduce the need to scroll or flip between screens. </a:t>
            </a:r>
            <a:r>
              <a:rPr lang="en-US" dirty="0" smtClean="0"/>
              <a:t>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– A Bright Future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features in SAS ODS make it possible to communicate text and graphic information clearly in PROC REPORT output.</a:t>
            </a:r>
          </a:p>
          <a:p>
            <a:r>
              <a:rPr lang="en-US" smtClean="0"/>
              <a:t>Version 9.3 ODS </a:t>
            </a:r>
            <a:r>
              <a:rPr lang="en-US" dirty="0" smtClean="0"/>
              <a:t>Graphics enable all aspects of the work to be done in Base SAS, thereby opening up these capabilities to many users.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2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ss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1524000"/>
            <a:ext cx="4923077" cy="369230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Thank You!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4114800"/>
            <a:ext cx="8305800" cy="129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      A SAS Alliance Partner</a:t>
            </a:r>
          </a:p>
          <a:p>
            <a:pPr lvl="1">
              <a:buNone/>
            </a:pPr>
            <a:r>
              <a:rPr lang="en-US" dirty="0" smtClean="0"/>
              <a:t>		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2417</Words>
  <Application>Microsoft Office PowerPoint</Application>
  <PresentationFormat>On-screen Show (4:3)</PresentationFormat>
  <Paragraphs>324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Using PROC REPORT and ODS for Customized Reports and for Medical Informatics Sparklines Beijing, July 2012</vt:lpstr>
      <vt:lpstr>About the Speaker </vt:lpstr>
      <vt:lpstr>Preface - Information is The Music of Data</vt:lpstr>
      <vt:lpstr>Misunderstood Lyrics</vt:lpstr>
      <vt:lpstr>Misunderstood Lyrics</vt:lpstr>
      <vt:lpstr>Misunderstood Lyrics</vt:lpstr>
      <vt:lpstr>Misunderstood Lyrics</vt:lpstr>
      <vt:lpstr>Presentation  Overview</vt:lpstr>
      <vt:lpstr>The Evolution of ODS </vt:lpstr>
      <vt:lpstr>Abundance of customization features</vt:lpstr>
      <vt:lpstr>Styles and Style Elements  </vt:lpstr>
      <vt:lpstr>One Example - Ocean Style</vt:lpstr>
      <vt:lpstr>PowerPoint Presentation</vt:lpstr>
      <vt:lpstr>Style-element-names Used in Reporting </vt:lpstr>
      <vt:lpstr>Information to be Delivered</vt:lpstr>
      <vt:lpstr>Custom Features</vt:lpstr>
      <vt:lpstr>General Form of PROC REPORT</vt:lpstr>
      <vt:lpstr>Customized Report</vt:lpstr>
      <vt:lpstr>Customizing the Display - 1</vt:lpstr>
      <vt:lpstr>PROC REPORT – Display Data in Landscape Mode for Clarity</vt:lpstr>
      <vt:lpstr>Customizing the Display - 2</vt:lpstr>
      <vt:lpstr>Using the Compute Block</vt:lpstr>
      <vt:lpstr>CALL DEFINE Syntax</vt:lpstr>
      <vt:lpstr>First Compute Block Highlights Control and Experimental Groups </vt:lpstr>
      <vt:lpstr>Second Compute Block Manages Header Placement and Appearance</vt:lpstr>
      <vt:lpstr>Third Compute Block Manages Footer Placement and Appearance</vt:lpstr>
      <vt:lpstr>Special Characteristics for Another Report</vt:lpstr>
      <vt:lpstr>Fitting Many Columns and Using Spanned Header</vt:lpstr>
      <vt:lpstr>Technique for Spanning Headers</vt:lpstr>
      <vt:lpstr>Technique for Fitting Many Columns</vt:lpstr>
      <vt:lpstr>Technique for Fitting Many Columns</vt:lpstr>
      <vt:lpstr>Special Consideration</vt:lpstr>
      <vt:lpstr>Cell Style Attributes</vt:lpstr>
      <vt:lpstr>Many Other Kinds of Customization Are Available</vt:lpstr>
      <vt:lpstr>PowerPoint Presentation</vt:lpstr>
      <vt:lpstr>PowerPoint Presentation</vt:lpstr>
      <vt:lpstr>Using and Overusing Styles</vt:lpstr>
      <vt:lpstr>Be Careful – Don’t Overdo It</vt:lpstr>
      <vt:lpstr>ODS Graphics Enhancements to Reports</vt:lpstr>
      <vt:lpstr>Misinterpretation of Graphical Information</vt:lpstr>
      <vt:lpstr>New ODS Graph Capabilities of Interest to Statisticians</vt:lpstr>
      <vt:lpstr>ODS Graph Isn’t Only for Statisticians </vt:lpstr>
      <vt:lpstr>Sparklines – A New Possibility with ODS Graphics</vt:lpstr>
      <vt:lpstr>Edward Tufte’s Theory</vt:lpstr>
      <vt:lpstr>Current Renditions of Sparklines in SAS</vt:lpstr>
      <vt:lpstr>PowerPoint Presentation</vt:lpstr>
      <vt:lpstr>PowerPoint Presentation</vt:lpstr>
      <vt:lpstr>Tufte’s Clinical Sparklines</vt:lpstr>
      <vt:lpstr>Many Possible Medical Uses for Sparklines</vt:lpstr>
      <vt:lpstr>Oncology Example</vt:lpstr>
      <vt:lpstr>A Sparkline Report Can Communicate Relevant Hematology Information</vt:lpstr>
      <vt:lpstr>PowerPoint Presentation</vt:lpstr>
      <vt:lpstr>New SAS Technique for Sparklines </vt:lpstr>
      <vt:lpstr>Step 1 - Use Macro Language</vt:lpstr>
      <vt:lpstr>Step 2 – Create Summary Variables </vt:lpstr>
      <vt:lpstr>Step 3 – Create Graph Variables from Summary Variables</vt:lpstr>
      <vt:lpstr>Step 4 – Define Size and Destination </vt:lpstr>
      <vt:lpstr>Define Output and Size Characteristics</vt:lpstr>
      <vt:lpstr>Step 5 – Generate the Sparkline </vt:lpstr>
      <vt:lpstr>Sample Code to Create Sparkline </vt:lpstr>
      <vt:lpstr>Step 6 - Include Sparklines in Report</vt:lpstr>
      <vt:lpstr>ODS Graphics Advantages for Sparklines</vt:lpstr>
      <vt:lpstr>ODS Graphics Advantages for Sparklines</vt:lpstr>
      <vt:lpstr>Special Considerations</vt:lpstr>
      <vt:lpstr>Conclusion - Reality Tested</vt:lpstr>
      <vt:lpstr>Conclusion – A Bright Future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Sattler</dc:creator>
  <cp:lastModifiedBy>Jim Sattler</cp:lastModifiedBy>
  <cp:revision>206</cp:revision>
  <cp:lastPrinted>2012-05-03T02:34:19Z</cp:lastPrinted>
  <dcterms:created xsi:type="dcterms:W3CDTF">2011-01-23T02:05:55Z</dcterms:created>
  <dcterms:modified xsi:type="dcterms:W3CDTF">2012-06-13T05:56:27Z</dcterms:modified>
</cp:coreProperties>
</file>