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9" r:id="rId2"/>
    <p:sldId id="294" r:id="rId3"/>
    <p:sldId id="284" r:id="rId4"/>
    <p:sldId id="289" r:id="rId5"/>
    <p:sldId id="266" r:id="rId6"/>
    <p:sldId id="267" r:id="rId7"/>
    <p:sldId id="285" r:id="rId8"/>
    <p:sldId id="265" r:id="rId9"/>
    <p:sldId id="269" r:id="rId10"/>
    <p:sldId id="271" r:id="rId11"/>
    <p:sldId id="268" r:id="rId12"/>
    <p:sldId id="282" r:id="rId13"/>
    <p:sldId id="272" r:id="rId14"/>
    <p:sldId id="270" r:id="rId15"/>
    <p:sldId id="275" r:id="rId16"/>
    <p:sldId id="281" r:id="rId17"/>
    <p:sldId id="276" r:id="rId18"/>
    <p:sldId id="280" r:id="rId19"/>
    <p:sldId id="273" r:id="rId20"/>
    <p:sldId id="293" r:id="rId21"/>
    <p:sldId id="291" r:id="rId22"/>
    <p:sldId id="290" r:id="rId23"/>
    <p:sldId id="292" r:id="rId24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88050"/>
    <a:srgbClr val="F8C59E"/>
    <a:srgbClr val="DCE3F4"/>
    <a:srgbClr val="F7FCCC"/>
    <a:srgbClr val="FBDCC5"/>
    <a:srgbClr val="CBF0F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6850" autoAdjust="0"/>
  </p:normalViewPr>
  <p:slideViewPr>
    <p:cSldViewPr snapToGrid="0" snapToObjects="1">
      <p:cViewPr>
        <p:scale>
          <a:sx n="100" d="100"/>
          <a:sy n="100" d="100"/>
        </p:scale>
        <p:origin x="-384" y="-318"/>
      </p:cViewPr>
      <p:guideLst>
        <p:guide orient="horz" pos="4075"/>
        <p:guide orient="horz" pos="1207"/>
        <p:guide pos="290"/>
        <p:guide pos="543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-1974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C30BB4-0012-43BA-8D70-2B1315CFE613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ECED993-48C2-4289-821E-A98E57139143}">
      <dgm:prSet phldrT="[Text]"/>
      <dgm:spPr/>
      <dgm:t>
        <a:bodyPr/>
        <a:lstStyle/>
        <a:p>
          <a:r>
            <a:rPr lang="en-US" altLang="zh-CN" dirty="0" smtClean="0"/>
            <a:t>Time</a:t>
          </a:r>
          <a:endParaRPr lang="zh-CN" altLang="en-US" dirty="0"/>
        </a:p>
      </dgm:t>
    </dgm:pt>
    <dgm:pt modelId="{7D48D8B9-6A14-4195-9403-38BF94299275}" type="parTrans" cxnId="{1BB6CC4F-9460-4D8A-8424-2B728546B34C}">
      <dgm:prSet/>
      <dgm:spPr/>
      <dgm:t>
        <a:bodyPr/>
        <a:lstStyle/>
        <a:p>
          <a:endParaRPr lang="zh-CN" altLang="en-US"/>
        </a:p>
      </dgm:t>
    </dgm:pt>
    <dgm:pt modelId="{32A64766-E4E6-4FC9-9EC4-04F84B4E4941}" type="sibTrans" cxnId="{1BB6CC4F-9460-4D8A-8424-2B728546B34C}">
      <dgm:prSet/>
      <dgm:spPr/>
      <dgm:t>
        <a:bodyPr/>
        <a:lstStyle/>
        <a:p>
          <a:endParaRPr lang="zh-CN" altLang="en-US"/>
        </a:p>
      </dgm:t>
    </dgm:pt>
    <dgm:pt modelId="{C0D4BF09-0112-4796-A169-F07F109005CA}">
      <dgm:prSet phldrT="[Text]"/>
      <dgm:spPr/>
      <dgm:t>
        <a:bodyPr/>
        <a:lstStyle/>
        <a:p>
          <a:r>
            <a:rPr lang="en-US" altLang="zh-CN" dirty="0" smtClean="0"/>
            <a:t>Cost</a:t>
          </a:r>
          <a:endParaRPr lang="zh-CN" altLang="en-US" dirty="0"/>
        </a:p>
      </dgm:t>
    </dgm:pt>
    <dgm:pt modelId="{7CFF1E75-4F15-4935-A4FF-E2713B729477}" type="parTrans" cxnId="{61FBA5ED-0EB5-400F-BE32-F578D9480012}">
      <dgm:prSet/>
      <dgm:spPr/>
      <dgm:t>
        <a:bodyPr/>
        <a:lstStyle/>
        <a:p>
          <a:endParaRPr lang="zh-CN" altLang="en-US"/>
        </a:p>
      </dgm:t>
    </dgm:pt>
    <dgm:pt modelId="{15A463EF-EB0C-45C4-BAEE-2101CAE86412}" type="sibTrans" cxnId="{61FBA5ED-0EB5-400F-BE32-F578D9480012}">
      <dgm:prSet/>
      <dgm:spPr/>
      <dgm:t>
        <a:bodyPr/>
        <a:lstStyle/>
        <a:p>
          <a:endParaRPr lang="zh-CN" altLang="en-US"/>
        </a:p>
      </dgm:t>
    </dgm:pt>
    <dgm:pt modelId="{2555953B-5A0A-4F03-81D0-069ECD70246B}">
      <dgm:prSet phldrT="[Text]"/>
      <dgm:spPr/>
      <dgm:t>
        <a:bodyPr/>
        <a:lstStyle/>
        <a:p>
          <a:endParaRPr lang="zh-CN" altLang="en-US" dirty="0"/>
        </a:p>
      </dgm:t>
    </dgm:pt>
    <dgm:pt modelId="{B58BF6B3-8495-4D30-A3DC-5B02930C9FE0}" type="parTrans" cxnId="{E958D058-C66E-4E4D-9F62-BEF0F1343FF7}">
      <dgm:prSet/>
      <dgm:spPr/>
      <dgm:t>
        <a:bodyPr/>
        <a:lstStyle/>
        <a:p>
          <a:endParaRPr lang="zh-CN" altLang="en-US"/>
        </a:p>
      </dgm:t>
    </dgm:pt>
    <dgm:pt modelId="{609B3DF3-7826-448C-9544-55BB6E01F452}" type="sibTrans" cxnId="{E958D058-C66E-4E4D-9F62-BEF0F1343FF7}">
      <dgm:prSet/>
      <dgm:spPr/>
      <dgm:t>
        <a:bodyPr/>
        <a:lstStyle/>
        <a:p>
          <a:endParaRPr lang="zh-CN" altLang="en-US"/>
        </a:p>
      </dgm:t>
    </dgm:pt>
    <dgm:pt modelId="{F141A1C0-EDCA-4975-AF3A-6D6D3D7395E4}" type="pres">
      <dgm:prSet presAssocID="{4BC30BB4-0012-43BA-8D70-2B1315CFE613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2012BBB-6DDC-4BB0-A6CB-A5C5E20EA9A7}" type="pres">
      <dgm:prSet presAssocID="{4BC30BB4-0012-43BA-8D70-2B1315CFE613}" presName="divider" presStyleLbl="fgShp" presStyleIdx="0" presStyleCnt="1"/>
      <dgm:spPr/>
    </dgm:pt>
    <dgm:pt modelId="{A25C355A-F2FA-4FD2-A105-46FEA1AE326C}" type="pres">
      <dgm:prSet presAssocID="{1ECED993-48C2-4289-821E-A98E57139143}" presName="downArrow" presStyleLbl="node1" presStyleIdx="0" presStyleCnt="2"/>
      <dgm:spPr/>
    </dgm:pt>
    <dgm:pt modelId="{E07658F8-F3FD-478D-AC90-9780B3FB8EB6}" type="pres">
      <dgm:prSet presAssocID="{1ECED993-48C2-4289-821E-A98E57139143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33BDA6B-854A-4004-BA7D-46FAF0E0CB0F}" type="pres">
      <dgm:prSet presAssocID="{C0D4BF09-0112-4796-A169-F07F109005CA}" presName="upArrow" presStyleLbl="node1" presStyleIdx="1" presStyleCnt="2"/>
      <dgm:spPr/>
    </dgm:pt>
    <dgm:pt modelId="{021C5A4F-AA57-41F1-8614-F2D12CD1AACC}" type="pres">
      <dgm:prSet presAssocID="{C0D4BF09-0112-4796-A169-F07F109005CA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C53AAF8-BD5B-4ED5-BACF-2D0FCD84370D}" type="presOf" srcId="{4BC30BB4-0012-43BA-8D70-2B1315CFE613}" destId="{F141A1C0-EDCA-4975-AF3A-6D6D3D7395E4}" srcOrd="0" destOrd="0" presId="urn:microsoft.com/office/officeart/2005/8/layout/arrow3"/>
    <dgm:cxn modelId="{959EB54B-C798-46A3-BB32-09C4F9DFCCA1}" type="presOf" srcId="{C0D4BF09-0112-4796-A169-F07F109005CA}" destId="{021C5A4F-AA57-41F1-8614-F2D12CD1AACC}" srcOrd="0" destOrd="0" presId="urn:microsoft.com/office/officeart/2005/8/layout/arrow3"/>
    <dgm:cxn modelId="{B71C2197-F06F-47BC-BC06-38426E25C116}" type="presOf" srcId="{1ECED993-48C2-4289-821E-A98E57139143}" destId="{E07658F8-F3FD-478D-AC90-9780B3FB8EB6}" srcOrd="0" destOrd="0" presId="urn:microsoft.com/office/officeart/2005/8/layout/arrow3"/>
    <dgm:cxn modelId="{61FBA5ED-0EB5-400F-BE32-F578D9480012}" srcId="{4BC30BB4-0012-43BA-8D70-2B1315CFE613}" destId="{C0D4BF09-0112-4796-A169-F07F109005CA}" srcOrd="1" destOrd="0" parTransId="{7CFF1E75-4F15-4935-A4FF-E2713B729477}" sibTransId="{15A463EF-EB0C-45C4-BAEE-2101CAE86412}"/>
    <dgm:cxn modelId="{E958D058-C66E-4E4D-9F62-BEF0F1343FF7}" srcId="{4BC30BB4-0012-43BA-8D70-2B1315CFE613}" destId="{2555953B-5A0A-4F03-81D0-069ECD70246B}" srcOrd="2" destOrd="0" parTransId="{B58BF6B3-8495-4D30-A3DC-5B02930C9FE0}" sibTransId="{609B3DF3-7826-448C-9544-55BB6E01F452}"/>
    <dgm:cxn modelId="{1BB6CC4F-9460-4D8A-8424-2B728546B34C}" srcId="{4BC30BB4-0012-43BA-8D70-2B1315CFE613}" destId="{1ECED993-48C2-4289-821E-A98E57139143}" srcOrd="0" destOrd="0" parTransId="{7D48D8B9-6A14-4195-9403-38BF94299275}" sibTransId="{32A64766-E4E6-4FC9-9EC4-04F84B4E4941}"/>
    <dgm:cxn modelId="{847BF7E1-4545-4F97-B906-35BDAB666CCF}" type="presParOf" srcId="{F141A1C0-EDCA-4975-AF3A-6D6D3D7395E4}" destId="{E2012BBB-6DDC-4BB0-A6CB-A5C5E20EA9A7}" srcOrd="0" destOrd="0" presId="urn:microsoft.com/office/officeart/2005/8/layout/arrow3"/>
    <dgm:cxn modelId="{20FD71A2-5BE0-4F5C-952D-098572374C6D}" type="presParOf" srcId="{F141A1C0-EDCA-4975-AF3A-6D6D3D7395E4}" destId="{A25C355A-F2FA-4FD2-A105-46FEA1AE326C}" srcOrd="1" destOrd="0" presId="urn:microsoft.com/office/officeart/2005/8/layout/arrow3"/>
    <dgm:cxn modelId="{A60683CF-A588-4B69-B691-A7B3250FAA19}" type="presParOf" srcId="{F141A1C0-EDCA-4975-AF3A-6D6D3D7395E4}" destId="{E07658F8-F3FD-478D-AC90-9780B3FB8EB6}" srcOrd="2" destOrd="0" presId="urn:microsoft.com/office/officeart/2005/8/layout/arrow3"/>
    <dgm:cxn modelId="{5E90CA1E-09D1-4673-9DD0-082196F4463D}" type="presParOf" srcId="{F141A1C0-EDCA-4975-AF3A-6D6D3D7395E4}" destId="{533BDA6B-854A-4004-BA7D-46FAF0E0CB0F}" srcOrd="3" destOrd="0" presId="urn:microsoft.com/office/officeart/2005/8/layout/arrow3"/>
    <dgm:cxn modelId="{100B17EB-76BD-45C1-A524-86560CD90AFC}" type="presParOf" srcId="{F141A1C0-EDCA-4975-AF3A-6D6D3D7395E4}" destId="{021C5A4F-AA57-41F1-8614-F2D12CD1AACC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012BBB-6DDC-4BB0-A6CB-A5C5E20EA9A7}">
      <dsp:nvSpPr>
        <dsp:cNvPr id="0" name=""/>
        <dsp:cNvSpPr/>
      </dsp:nvSpPr>
      <dsp:spPr>
        <a:xfrm rot="21300000">
          <a:off x="18706" y="1685100"/>
          <a:ext cx="6058586" cy="693799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5C355A-F2FA-4FD2-A105-46FEA1AE326C}">
      <dsp:nvSpPr>
        <dsp:cNvPr id="0" name=""/>
        <dsp:cNvSpPr/>
      </dsp:nvSpPr>
      <dsp:spPr>
        <a:xfrm>
          <a:off x="731520" y="203200"/>
          <a:ext cx="1828800" cy="1625600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7658F8-F3FD-478D-AC90-9780B3FB8EB6}">
      <dsp:nvSpPr>
        <dsp:cNvPr id="0" name=""/>
        <dsp:cNvSpPr/>
      </dsp:nvSpPr>
      <dsp:spPr>
        <a:xfrm>
          <a:off x="3230880" y="0"/>
          <a:ext cx="1950720" cy="1706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152" tIns="327152" rIns="327152" bIns="327152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4600" kern="1200" dirty="0" smtClean="0"/>
            <a:t>Time</a:t>
          </a:r>
          <a:endParaRPr lang="zh-CN" altLang="en-US" sz="4600" kern="1200" dirty="0"/>
        </a:p>
      </dsp:txBody>
      <dsp:txXfrm>
        <a:off x="3230880" y="0"/>
        <a:ext cx="1950720" cy="1706880"/>
      </dsp:txXfrm>
    </dsp:sp>
    <dsp:sp modelId="{533BDA6B-854A-4004-BA7D-46FAF0E0CB0F}">
      <dsp:nvSpPr>
        <dsp:cNvPr id="0" name=""/>
        <dsp:cNvSpPr/>
      </dsp:nvSpPr>
      <dsp:spPr>
        <a:xfrm>
          <a:off x="3535680" y="2235200"/>
          <a:ext cx="1828800" cy="1625600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1C5A4F-AA57-41F1-8614-F2D12CD1AACC}">
      <dsp:nvSpPr>
        <dsp:cNvPr id="0" name=""/>
        <dsp:cNvSpPr/>
      </dsp:nvSpPr>
      <dsp:spPr>
        <a:xfrm>
          <a:off x="914400" y="2357120"/>
          <a:ext cx="1950720" cy="1706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152" tIns="327152" rIns="327152" bIns="327152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4600" kern="1200" dirty="0" smtClean="0"/>
            <a:t>Cost</a:t>
          </a:r>
          <a:endParaRPr lang="zh-CN" altLang="en-US" sz="4600" kern="1200" dirty="0"/>
        </a:p>
      </dsp:txBody>
      <dsp:txXfrm>
        <a:off x="914400" y="2357120"/>
        <a:ext cx="1950720" cy="1706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520AE-B265-42AE-B889-348DF11DF75A}" type="datetimeFigureOut">
              <a:rPr lang="zh-CN" altLang="en-US" smtClean="0"/>
              <a:pPr/>
              <a:t>2012/7/5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467BB-930C-40C4-85AF-CBAB50AB1D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noProof="0" smtClean="0"/>
              <a:t>Click to edit Master text styles</a:t>
            </a:r>
          </a:p>
          <a:p>
            <a:pPr lvl="1"/>
            <a:r>
              <a:rPr lang="en-GB" altLang="zh-CN" noProof="0" smtClean="0"/>
              <a:t>Second level</a:t>
            </a:r>
          </a:p>
          <a:p>
            <a:pPr lvl="2"/>
            <a:r>
              <a:rPr lang="en-GB" altLang="zh-CN" noProof="0" smtClean="0"/>
              <a:t>Third level</a:t>
            </a:r>
          </a:p>
          <a:p>
            <a:pPr lvl="3"/>
            <a:r>
              <a:rPr lang="en-GB" altLang="zh-CN" noProof="0" smtClean="0"/>
              <a:t>Fourth level</a:t>
            </a:r>
          </a:p>
          <a:p>
            <a:pPr lvl="4"/>
            <a:r>
              <a:rPr lang="en-GB" altLang="zh-CN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14D90083-35B5-41D7-B536-F5F329BA6A68}" type="slidenum">
              <a:rPr lang="en-GB" altLang="zh-CN"/>
              <a:pPr>
                <a:defRPr/>
              </a:pPr>
              <a:t>‹#›</a:t>
            </a:fld>
            <a:endParaRPr lang="en-GB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                                                                               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D90083-35B5-41D7-B536-F5F329BA6A68}" type="slidenum">
              <a:rPr lang="en-GB" altLang="zh-CN" smtClean="0"/>
              <a:pPr>
                <a:defRPr/>
              </a:pPr>
              <a:t>4</a:t>
            </a:fld>
            <a:endParaRPr lang="en-GB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D90083-35B5-41D7-B536-F5F329BA6A68}" type="slidenum">
              <a:rPr lang="en-GB" altLang="zh-CN" smtClean="0"/>
              <a:pPr>
                <a:defRPr/>
              </a:pPr>
              <a:t>22</a:t>
            </a:fld>
            <a:endParaRPr lang="en-GB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D90083-35B5-41D7-B536-F5F329BA6A68}" type="slidenum">
              <a:rPr lang="en-GB" altLang="zh-CN" smtClean="0"/>
              <a:pPr>
                <a:defRPr/>
              </a:pPr>
              <a:t>23</a:t>
            </a:fld>
            <a:endParaRPr lang="en-GB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 userDrawn="1"/>
        </p:nvSpPr>
        <p:spPr>
          <a:xfrm>
            <a:off x="301625" y="1816100"/>
            <a:ext cx="8535988" cy="4664075"/>
          </a:xfrm>
          <a:custGeom>
            <a:avLst/>
            <a:gdLst>
              <a:gd name="connsiteX0" fmla="*/ 0 w 9144000"/>
              <a:gd name="connsiteY0" fmla="*/ 859536 h 6867144"/>
              <a:gd name="connsiteX1" fmla="*/ 0 w 9144000"/>
              <a:gd name="connsiteY1" fmla="*/ 0 h 6867144"/>
              <a:gd name="connsiteX2" fmla="*/ 9144000 w 9144000"/>
              <a:gd name="connsiteY2" fmla="*/ 0 h 6867144"/>
              <a:gd name="connsiteX3" fmla="*/ 9134856 w 9144000"/>
              <a:gd name="connsiteY3" fmla="*/ 6858000 h 6867144"/>
              <a:gd name="connsiteX4" fmla="*/ 8869680 w 9144000"/>
              <a:gd name="connsiteY4" fmla="*/ 6867144 h 6867144"/>
              <a:gd name="connsiteX5" fmla="*/ 8878824 w 9144000"/>
              <a:gd name="connsiteY5" fmla="*/ 1828800 h 6867144"/>
              <a:gd name="connsiteX6" fmla="*/ 7927848 w 9144000"/>
              <a:gd name="connsiteY6" fmla="*/ 841248 h 6867144"/>
              <a:gd name="connsiteX7" fmla="*/ 0 w 9144000"/>
              <a:gd name="connsiteY7" fmla="*/ 859536 h 6867144"/>
              <a:gd name="connsiteX0" fmla="*/ 0 w 9144000"/>
              <a:gd name="connsiteY0" fmla="*/ 859536 h 6867144"/>
              <a:gd name="connsiteX1" fmla="*/ 0 w 9144000"/>
              <a:gd name="connsiteY1" fmla="*/ 9144 h 6867144"/>
              <a:gd name="connsiteX2" fmla="*/ 9144000 w 9144000"/>
              <a:gd name="connsiteY2" fmla="*/ 0 h 6867144"/>
              <a:gd name="connsiteX3" fmla="*/ 9134856 w 9144000"/>
              <a:gd name="connsiteY3" fmla="*/ 6858000 h 6867144"/>
              <a:gd name="connsiteX4" fmla="*/ 8869680 w 9144000"/>
              <a:gd name="connsiteY4" fmla="*/ 6867144 h 6867144"/>
              <a:gd name="connsiteX5" fmla="*/ 8878824 w 9144000"/>
              <a:gd name="connsiteY5" fmla="*/ 1828800 h 6867144"/>
              <a:gd name="connsiteX6" fmla="*/ 7927848 w 9144000"/>
              <a:gd name="connsiteY6" fmla="*/ 841248 h 6867144"/>
              <a:gd name="connsiteX7" fmla="*/ 0 w 9144000"/>
              <a:gd name="connsiteY7" fmla="*/ 859536 h 6867144"/>
              <a:gd name="connsiteX0" fmla="*/ 0 w 9144000"/>
              <a:gd name="connsiteY0" fmla="*/ 864299 h 6867144"/>
              <a:gd name="connsiteX1" fmla="*/ 0 w 9144000"/>
              <a:gd name="connsiteY1" fmla="*/ 9144 h 6867144"/>
              <a:gd name="connsiteX2" fmla="*/ 9144000 w 9144000"/>
              <a:gd name="connsiteY2" fmla="*/ 0 h 6867144"/>
              <a:gd name="connsiteX3" fmla="*/ 9134856 w 9144000"/>
              <a:gd name="connsiteY3" fmla="*/ 6858000 h 6867144"/>
              <a:gd name="connsiteX4" fmla="*/ 8869680 w 9144000"/>
              <a:gd name="connsiteY4" fmla="*/ 6867144 h 6867144"/>
              <a:gd name="connsiteX5" fmla="*/ 8878824 w 9144000"/>
              <a:gd name="connsiteY5" fmla="*/ 1828800 h 6867144"/>
              <a:gd name="connsiteX6" fmla="*/ 7927848 w 9144000"/>
              <a:gd name="connsiteY6" fmla="*/ 841248 h 6867144"/>
              <a:gd name="connsiteX7" fmla="*/ 0 w 9144000"/>
              <a:gd name="connsiteY7" fmla="*/ 864299 h 6867144"/>
              <a:gd name="connsiteX0" fmla="*/ 0 w 9144000"/>
              <a:gd name="connsiteY0" fmla="*/ 864299 h 6867144"/>
              <a:gd name="connsiteX1" fmla="*/ 0 w 9144000"/>
              <a:gd name="connsiteY1" fmla="*/ 9144 h 6867144"/>
              <a:gd name="connsiteX2" fmla="*/ 9144000 w 9144000"/>
              <a:gd name="connsiteY2" fmla="*/ 0 h 6867144"/>
              <a:gd name="connsiteX3" fmla="*/ 9134856 w 9144000"/>
              <a:gd name="connsiteY3" fmla="*/ 6858000 h 6867144"/>
              <a:gd name="connsiteX4" fmla="*/ 8869680 w 9144000"/>
              <a:gd name="connsiteY4" fmla="*/ 6867144 h 6867144"/>
              <a:gd name="connsiteX5" fmla="*/ 8878824 w 9144000"/>
              <a:gd name="connsiteY5" fmla="*/ 1828800 h 6867144"/>
              <a:gd name="connsiteX6" fmla="*/ 7939755 w 9144000"/>
              <a:gd name="connsiteY6" fmla="*/ 867441 h 6867144"/>
              <a:gd name="connsiteX7" fmla="*/ 0 w 9144000"/>
              <a:gd name="connsiteY7" fmla="*/ 864299 h 6867144"/>
              <a:gd name="connsiteX0" fmla="*/ 0 w 9144000"/>
              <a:gd name="connsiteY0" fmla="*/ 864299 h 6867144"/>
              <a:gd name="connsiteX1" fmla="*/ 0 w 9144000"/>
              <a:gd name="connsiteY1" fmla="*/ 9144 h 6867144"/>
              <a:gd name="connsiteX2" fmla="*/ 9144000 w 9144000"/>
              <a:gd name="connsiteY2" fmla="*/ 0 h 6867144"/>
              <a:gd name="connsiteX3" fmla="*/ 9134856 w 9144000"/>
              <a:gd name="connsiteY3" fmla="*/ 6858000 h 6867144"/>
              <a:gd name="connsiteX4" fmla="*/ 8869680 w 9144000"/>
              <a:gd name="connsiteY4" fmla="*/ 6867144 h 6867144"/>
              <a:gd name="connsiteX5" fmla="*/ 8878824 w 9144000"/>
              <a:gd name="connsiteY5" fmla="*/ 1828800 h 6867144"/>
              <a:gd name="connsiteX6" fmla="*/ 7939755 w 9144000"/>
              <a:gd name="connsiteY6" fmla="*/ 867441 h 6867144"/>
              <a:gd name="connsiteX7" fmla="*/ 0 w 9144000"/>
              <a:gd name="connsiteY7" fmla="*/ 864299 h 6867144"/>
              <a:gd name="connsiteX0" fmla="*/ 0 w 9144000"/>
              <a:gd name="connsiteY0" fmla="*/ 855155 h 6858000"/>
              <a:gd name="connsiteX1" fmla="*/ 0 w 9144000"/>
              <a:gd name="connsiteY1" fmla="*/ 0 h 6858000"/>
              <a:gd name="connsiteX2" fmla="*/ 9144000 w 9144000"/>
              <a:gd name="connsiteY2" fmla="*/ 0 h 6858000"/>
              <a:gd name="connsiteX3" fmla="*/ 9134856 w 9144000"/>
              <a:gd name="connsiteY3" fmla="*/ 6848856 h 6858000"/>
              <a:gd name="connsiteX4" fmla="*/ 8869680 w 9144000"/>
              <a:gd name="connsiteY4" fmla="*/ 6858000 h 6858000"/>
              <a:gd name="connsiteX5" fmla="*/ 8878824 w 9144000"/>
              <a:gd name="connsiteY5" fmla="*/ 1819656 h 6858000"/>
              <a:gd name="connsiteX6" fmla="*/ 7939755 w 9144000"/>
              <a:gd name="connsiteY6" fmla="*/ 858297 h 6858000"/>
              <a:gd name="connsiteX7" fmla="*/ 0 w 9144000"/>
              <a:gd name="connsiteY7" fmla="*/ 855155 h 6858000"/>
              <a:gd name="connsiteX0" fmla="*/ 0 w 9144000"/>
              <a:gd name="connsiteY0" fmla="*/ 855155 h 6858000"/>
              <a:gd name="connsiteX1" fmla="*/ 0 w 9144000"/>
              <a:gd name="connsiteY1" fmla="*/ 0 h 6858000"/>
              <a:gd name="connsiteX2" fmla="*/ 9144000 w 9144000"/>
              <a:gd name="connsiteY2" fmla="*/ 0 h 6858000"/>
              <a:gd name="connsiteX3" fmla="*/ 9134856 w 9144000"/>
              <a:gd name="connsiteY3" fmla="*/ 6848856 h 6858000"/>
              <a:gd name="connsiteX4" fmla="*/ 8869680 w 9144000"/>
              <a:gd name="connsiteY4" fmla="*/ 6858000 h 6858000"/>
              <a:gd name="connsiteX5" fmla="*/ 8878824 w 9144000"/>
              <a:gd name="connsiteY5" fmla="*/ 1819656 h 6858000"/>
              <a:gd name="connsiteX6" fmla="*/ 7939755 w 9144000"/>
              <a:gd name="connsiteY6" fmla="*/ 858297 h 6858000"/>
              <a:gd name="connsiteX7" fmla="*/ 0 w 9144000"/>
              <a:gd name="connsiteY7" fmla="*/ 855155 h 6858000"/>
              <a:gd name="connsiteX0" fmla="*/ 0 w 9144000"/>
              <a:gd name="connsiteY0" fmla="*/ 855155 h 6858000"/>
              <a:gd name="connsiteX1" fmla="*/ 0 w 9144000"/>
              <a:gd name="connsiteY1" fmla="*/ 0 h 6858000"/>
              <a:gd name="connsiteX2" fmla="*/ 9144000 w 9144000"/>
              <a:gd name="connsiteY2" fmla="*/ 0 h 6858000"/>
              <a:gd name="connsiteX3" fmla="*/ 9134856 w 9144000"/>
              <a:gd name="connsiteY3" fmla="*/ 6848856 h 6858000"/>
              <a:gd name="connsiteX4" fmla="*/ 8869680 w 9144000"/>
              <a:gd name="connsiteY4" fmla="*/ 6858000 h 6858000"/>
              <a:gd name="connsiteX5" fmla="*/ 8878824 w 9144000"/>
              <a:gd name="connsiteY5" fmla="*/ 1819656 h 6858000"/>
              <a:gd name="connsiteX6" fmla="*/ 7839742 w 9144000"/>
              <a:gd name="connsiteY6" fmla="*/ 858297 h 6858000"/>
              <a:gd name="connsiteX7" fmla="*/ 0 w 9144000"/>
              <a:gd name="connsiteY7" fmla="*/ 855155 h 6858000"/>
              <a:gd name="connsiteX0" fmla="*/ 0 w 9144000"/>
              <a:gd name="connsiteY0" fmla="*/ 855155 h 6858000"/>
              <a:gd name="connsiteX1" fmla="*/ 0 w 9144000"/>
              <a:gd name="connsiteY1" fmla="*/ 0 h 6858000"/>
              <a:gd name="connsiteX2" fmla="*/ 9144000 w 9144000"/>
              <a:gd name="connsiteY2" fmla="*/ 0 h 6858000"/>
              <a:gd name="connsiteX3" fmla="*/ 9134856 w 9144000"/>
              <a:gd name="connsiteY3" fmla="*/ 6848856 h 6858000"/>
              <a:gd name="connsiteX4" fmla="*/ 8888730 w 9144000"/>
              <a:gd name="connsiteY4" fmla="*/ 6858000 h 6858000"/>
              <a:gd name="connsiteX5" fmla="*/ 8878824 w 9144000"/>
              <a:gd name="connsiteY5" fmla="*/ 1819656 h 6858000"/>
              <a:gd name="connsiteX6" fmla="*/ 7839742 w 9144000"/>
              <a:gd name="connsiteY6" fmla="*/ 858297 h 6858000"/>
              <a:gd name="connsiteX7" fmla="*/ 0 w 9144000"/>
              <a:gd name="connsiteY7" fmla="*/ 855155 h 6858000"/>
              <a:gd name="connsiteX0" fmla="*/ 0 w 9144000"/>
              <a:gd name="connsiteY0" fmla="*/ 855155 h 6858000"/>
              <a:gd name="connsiteX1" fmla="*/ 0 w 9144000"/>
              <a:gd name="connsiteY1" fmla="*/ 0 h 6858000"/>
              <a:gd name="connsiteX2" fmla="*/ 9144000 w 9144000"/>
              <a:gd name="connsiteY2" fmla="*/ 0 h 6858000"/>
              <a:gd name="connsiteX3" fmla="*/ 9144000 w 9144000"/>
              <a:gd name="connsiteY3" fmla="*/ 6858000 h 6858000"/>
              <a:gd name="connsiteX4" fmla="*/ 8888730 w 9144000"/>
              <a:gd name="connsiteY4" fmla="*/ 6858000 h 6858000"/>
              <a:gd name="connsiteX5" fmla="*/ 8878824 w 9144000"/>
              <a:gd name="connsiteY5" fmla="*/ 1819656 h 6858000"/>
              <a:gd name="connsiteX6" fmla="*/ 7839742 w 9144000"/>
              <a:gd name="connsiteY6" fmla="*/ 858297 h 6858000"/>
              <a:gd name="connsiteX7" fmla="*/ 0 w 9144000"/>
              <a:gd name="connsiteY7" fmla="*/ 855155 h 6858000"/>
              <a:gd name="connsiteX0" fmla="*/ 0 w 9144000"/>
              <a:gd name="connsiteY0" fmla="*/ 855155 h 6858000"/>
              <a:gd name="connsiteX1" fmla="*/ 0 w 9144000"/>
              <a:gd name="connsiteY1" fmla="*/ 0 h 6858000"/>
              <a:gd name="connsiteX2" fmla="*/ 9144000 w 9144000"/>
              <a:gd name="connsiteY2" fmla="*/ 0 h 6858000"/>
              <a:gd name="connsiteX3" fmla="*/ 8888730 w 9144000"/>
              <a:gd name="connsiteY3" fmla="*/ 6858000 h 6858000"/>
              <a:gd name="connsiteX4" fmla="*/ 8878824 w 9144000"/>
              <a:gd name="connsiteY4" fmla="*/ 1819656 h 6858000"/>
              <a:gd name="connsiteX5" fmla="*/ 7839742 w 9144000"/>
              <a:gd name="connsiteY5" fmla="*/ 858297 h 6858000"/>
              <a:gd name="connsiteX6" fmla="*/ 0 w 9144000"/>
              <a:gd name="connsiteY6" fmla="*/ 855155 h 6858000"/>
              <a:gd name="connsiteX0" fmla="*/ 0 w 9144000"/>
              <a:gd name="connsiteY0" fmla="*/ 855155 h 6858000"/>
              <a:gd name="connsiteX1" fmla="*/ 9144000 w 9144000"/>
              <a:gd name="connsiteY1" fmla="*/ 0 h 6858000"/>
              <a:gd name="connsiteX2" fmla="*/ 8888730 w 9144000"/>
              <a:gd name="connsiteY2" fmla="*/ 6858000 h 6858000"/>
              <a:gd name="connsiteX3" fmla="*/ 8878824 w 9144000"/>
              <a:gd name="connsiteY3" fmla="*/ 1819656 h 6858000"/>
              <a:gd name="connsiteX4" fmla="*/ 7839742 w 9144000"/>
              <a:gd name="connsiteY4" fmla="*/ 858297 h 6858000"/>
              <a:gd name="connsiteX5" fmla="*/ 0 w 9144000"/>
              <a:gd name="connsiteY5" fmla="*/ 855155 h 6858000"/>
              <a:gd name="connsiteX0" fmla="*/ 0 w 8800669"/>
              <a:gd name="connsiteY0" fmla="*/ 861074 h 6858000"/>
              <a:gd name="connsiteX1" fmla="*/ 8800669 w 8800669"/>
              <a:gd name="connsiteY1" fmla="*/ 0 h 6858000"/>
              <a:gd name="connsiteX2" fmla="*/ 8545399 w 8800669"/>
              <a:gd name="connsiteY2" fmla="*/ 6858000 h 6858000"/>
              <a:gd name="connsiteX3" fmla="*/ 8535493 w 8800669"/>
              <a:gd name="connsiteY3" fmla="*/ 1819656 h 6858000"/>
              <a:gd name="connsiteX4" fmla="*/ 7496411 w 8800669"/>
              <a:gd name="connsiteY4" fmla="*/ 858297 h 6858000"/>
              <a:gd name="connsiteX5" fmla="*/ 0 w 8800669"/>
              <a:gd name="connsiteY5" fmla="*/ 861074 h 6858000"/>
              <a:gd name="connsiteX0" fmla="*/ 0 w 8800669"/>
              <a:gd name="connsiteY0" fmla="*/ 861074 h 5521974"/>
              <a:gd name="connsiteX1" fmla="*/ 8800669 w 8800669"/>
              <a:gd name="connsiteY1" fmla="*/ 0 h 5521974"/>
              <a:gd name="connsiteX2" fmla="*/ 8532813 w 8800669"/>
              <a:gd name="connsiteY2" fmla="*/ 5521974 h 5521974"/>
              <a:gd name="connsiteX3" fmla="*/ 8535493 w 8800669"/>
              <a:gd name="connsiteY3" fmla="*/ 1819656 h 5521974"/>
              <a:gd name="connsiteX4" fmla="*/ 7496411 w 8800669"/>
              <a:gd name="connsiteY4" fmla="*/ 858297 h 5521974"/>
              <a:gd name="connsiteX5" fmla="*/ 0 w 8800669"/>
              <a:gd name="connsiteY5" fmla="*/ 861074 h 5521974"/>
              <a:gd name="connsiteX0" fmla="*/ 0 w 8535493"/>
              <a:gd name="connsiteY0" fmla="*/ 3792 h 4664692"/>
              <a:gd name="connsiteX1" fmla="*/ 0 w 8535493"/>
              <a:gd name="connsiteY1" fmla="*/ 4664692 h 4664692"/>
              <a:gd name="connsiteX2" fmla="*/ 8532813 w 8535493"/>
              <a:gd name="connsiteY2" fmla="*/ 4664692 h 4664692"/>
              <a:gd name="connsiteX3" fmla="*/ 8535493 w 8535493"/>
              <a:gd name="connsiteY3" fmla="*/ 962374 h 4664692"/>
              <a:gd name="connsiteX4" fmla="*/ 7496411 w 8535493"/>
              <a:gd name="connsiteY4" fmla="*/ 1015 h 4664692"/>
              <a:gd name="connsiteX5" fmla="*/ 0 w 8535493"/>
              <a:gd name="connsiteY5" fmla="*/ 3792 h 466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35493" h="4664692">
                <a:moveTo>
                  <a:pt x="0" y="3792"/>
                </a:moveTo>
                <a:lnTo>
                  <a:pt x="0" y="4664692"/>
                </a:lnTo>
                <a:lnTo>
                  <a:pt x="8532813" y="4664692"/>
                </a:lnTo>
                <a:cubicBezTo>
                  <a:pt x="8533706" y="3430586"/>
                  <a:pt x="8534600" y="2196480"/>
                  <a:pt x="8535493" y="962374"/>
                </a:cubicBezTo>
                <a:cubicBezTo>
                  <a:pt x="8534413" y="534765"/>
                  <a:pt x="8264253" y="0"/>
                  <a:pt x="7496411" y="1015"/>
                </a:cubicBezTo>
                <a:lnTo>
                  <a:pt x="0" y="3792"/>
                </a:lnTo>
                <a:close/>
              </a:path>
            </a:pathLst>
          </a:custGeom>
          <a:solidFill>
            <a:schemeClr val="bg2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pic>
        <p:nvPicPr>
          <p:cNvPr id="5" name="Picture 12" descr="MS_CHINESE_RGB.png"/>
          <p:cNvPicPr>
            <a:picLocks noChangeAspect="1"/>
          </p:cNvPicPr>
          <p:nvPr userDrawn="1"/>
        </p:nvPicPr>
        <p:blipFill>
          <a:blip r:embed="rId2"/>
          <a:srcRect l="12566" t="26460" r="14668" b="16360"/>
          <a:stretch>
            <a:fillRect/>
          </a:stretch>
        </p:blipFill>
        <p:spPr bwMode="auto">
          <a:xfrm>
            <a:off x="366713" y="449263"/>
            <a:ext cx="203993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0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602538" y="206375"/>
            <a:ext cx="1235075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924050"/>
            <a:ext cx="5370513" cy="133667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6725" y="3260725"/>
            <a:ext cx="5370513" cy="1438275"/>
          </a:xfrm>
        </p:spPr>
        <p:txBody>
          <a:bodyPr/>
          <a:lstStyle>
            <a:lvl1pPr marL="0" indent="0">
              <a:spcBef>
                <a:spcPct val="20000"/>
              </a:spcBef>
              <a:buFont typeface="Wingdings" charset="2"/>
              <a:buNone/>
              <a:defRPr sz="2000"/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 userDrawn="1"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A web based Project Management and  Tracking System  |  06 July 2012</a:t>
            </a:r>
            <a:endParaRPr lang="en-GB" altLang="zh-CN"/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B0798-1BB3-40B6-874F-24F67AEF5061}" type="slidenum">
              <a:rPr lang="en-GB" altLang="zh-CN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 userDrawn="1"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A web based Project Management and  Tracking System  |  06 July 2012</a:t>
            </a:r>
            <a:endParaRPr lang="en-GB" altLang="zh-CN"/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B76BA-B5E5-4450-B9FB-32079087E952}" type="slidenum">
              <a:rPr lang="en-GB" altLang="zh-CN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14538"/>
            <a:ext cx="3178175" cy="4462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87775" y="2014538"/>
            <a:ext cx="3179763" cy="4462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 userDrawn="1"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A web based Project Management and  Tracking System  |  06 July 2012</a:t>
            </a:r>
            <a:endParaRPr lang="en-GB" altLang="zh-CN"/>
          </a:p>
        </p:txBody>
      </p:sp>
      <p:sp>
        <p:nvSpPr>
          <p:cNvPr id="6" name="Rectangle 6"/>
          <p:cNvSpPr>
            <a:spLocks noGrp="1" noChangeArrowheads="1"/>
          </p:cNvSpPr>
          <p:nvPr userDrawn="1"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0D017-C3D5-4BD1-9695-505E746DFDF1}" type="slidenum">
              <a:rPr lang="en-GB" altLang="zh-CN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 userDrawn="1"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A web based Project Management and  Tracking System  |  06 July 2012</a:t>
            </a:r>
            <a:endParaRPr lang="en-GB" altLang="zh-CN"/>
          </a:p>
        </p:txBody>
      </p:sp>
      <p:sp>
        <p:nvSpPr>
          <p:cNvPr id="8" name="Rectangle 6"/>
          <p:cNvSpPr>
            <a:spLocks noGrp="1" noChangeArrowheads="1"/>
          </p:cNvSpPr>
          <p:nvPr userDrawn="1"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38DD5-6A59-4D03-8BED-2770C7EF082C}" type="slidenum">
              <a:rPr lang="en-GB" altLang="zh-CN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 userDrawn="1"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A web based Project Management and  Tracking System  |  06 July 2012</a:t>
            </a:r>
            <a:endParaRPr lang="en-GB" altLang="zh-CN"/>
          </a:p>
        </p:txBody>
      </p:sp>
      <p:sp>
        <p:nvSpPr>
          <p:cNvPr id="4" name="Rectangle 6"/>
          <p:cNvSpPr>
            <a:spLocks noGrp="1" noChangeArrowheads="1"/>
          </p:cNvSpPr>
          <p:nvPr userDrawn="1"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BDE01-B8B3-46F4-9EA5-409DBF4DDE9C}" type="slidenum">
              <a:rPr lang="en-GB" altLang="zh-CN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 userDrawn="1"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A web based Project Management and  Tracking System  |  06 July 2012</a:t>
            </a:r>
            <a:endParaRPr lang="en-GB" altLang="zh-CN"/>
          </a:p>
        </p:txBody>
      </p:sp>
      <p:sp>
        <p:nvSpPr>
          <p:cNvPr id="3" name="Rectangle 6"/>
          <p:cNvSpPr>
            <a:spLocks noGrp="1" noChangeArrowheads="1"/>
          </p:cNvSpPr>
          <p:nvPr userDrawn="1"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4B360-5511-41AD-B4C0-A53FF9430B25}" type="slidenum">
              <a:rPr lang="en-GB" altLang="zh-CN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 userDrawn="1"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A web based Project Management and  Tracking System  |  06 July 2012</a:t>
            </a:r>
            <a:endParaRPr lang="en-GB" altLang="zh-CN"/>
          </a:p>
        </p:txBody>
      </p:sp>
      <p:sp>
        <p:nvSpPr>
          <p:cNvPr id="6" name="Rectangle 6"/>
          <p:cNvSpPr>
            <a:spLocks noGrp="1" noChangeArrowheads="1"/>
          </p:cNvSpPr>
          <p:nvPr userDrawn="1"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2BD9D-A516-4661-9AC2-C58F8A03D6C4}" type="slidenum">
              <a:rPr lang="en-GB" altLang="zh-CN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 userDrawn="1"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A web based Project Management and  Tracking System  |  06 July 2012</a:t>
            </a:r>
            <a:endParaRPr lang="en-GB" altLang="zh-CN"/>
          </a:p>
        </p:txBody>
      </p:sp>
      <p:sp>
        <p:nvSpPr>
          <p:cNvPr id="6" name="Rectangle 6"/>
          <p:cNvSpPr>
            <a:spLocks noGrp="1" noChangeArrowheads="1"/>
          </p:cNvSpPr>
          <p:nvPr userDrawn="1"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E3FC9-D103-49B2-9D4B-30CFA5E1D405}" type="slidenum">
              <a:rPr lang="en-GB" altLang="zh-CN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 userDrawn="1"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A web based Project Management and  Tracking System  |  06 July 2012</a:t>
            </a:r>
            <a:endParaRPr lang="en-GB" altLang="zh-CN"/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88852-F3A1-4CFE-B80C-BB366785BCD8}" type="slidenum">
              <a:rPr lang="en-GB" altLang="zh-CN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43525" y="1006475"/>
            <a:ext cx="1627188" cy="5470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06475"/>
            <a:ext cx="4733925" cy="5470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 userDrawn="1"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A web based Project Management and  Tracking System  |  06 July 2012</a:t>
            </a:r>
            <a:endParaRPr lang="en-GB" altLang="zh-CN"/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C90D1-3DC5-4377-837F-DF4FE8EC1983}" type="slidenum">
              <a:rPr lang="en-GB" altLang="zh-CN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74050" y="138113"/>
            <a:ext cx="573088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6" name="Freeform 22"/>
          <p:cNvSpPr>
            <a:spLocks/>
          </p:cNvSpPr>
          <p:nvPr/>
        </p:nvSpPr>
        <p:spPr bwMode="auto">
          <a:xfrm>
            <a:off x="-3175" y="855663"/>
            <a:ext cx="8893175" cy="6000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18" y="1"/>
              </a:cxn>
              <a:cxn ang="0">
                <a:pos x="5596" y="640"/>
              </a:cxn>
              <a:cxn ang="0">
                <a:pos x="5602" y="3778"/>
              </a:cxn>
            </a:cxnLst>
            <a:rect l="0" t="0" r="r" b="b"/>
            <a:pathLst>
              <a:path w="5602" h="3778">
                <a:moveTo>
                  <a:pt x="0" y="0"/>
                </a:moveTo>
                <a:cubicBezTo>
                  <a:pt x="0" y="0"/>
                  <a:pt x="2459" y="0"/>
                  <a:pt x="4918" y="1"/>
                </a:cubicBezTo>
                <a:cubicBezTo>
                  <a:pt x="5585" y="4"/>
                  <a:pt x="5599" y="529"/>
                  <a:pt x="5596" y="640"/>
                </a:cubicBezTo>
                <a:cubicBezTo>
                  <a:pt x="5599" y="2209"/>
                  <a:pt x="5602" y="3778"/>
                  <a:pt x="5602" y="3778"/>
                </a:cubicBezTo>
              </a:path>
            </a:pathLst>
          </a:custGeom>
          <a:noFill/>
          <a:ln w="22225" cmpd="sng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06475"/>
            <a:ext cx="651351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14538"/>
            <a:ext cx="6510338" cy="446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01688" y="6588125"/>
            <a:ext cx="2397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latin typeface="Arial" charset="0"/>
                <a:ea typeface="宋体" charset="-122"/>
                <a:cs typeface="Arial" charset="0"/>
              </a:defRPr>
            </a:lvl1pPr>
          </a:lstStyle>
          <a:p>
            <a:pPr>
              <a:defRPr/>
            </a:pPr>
            <a:r>
              <a:rPr lang="en-US" altLang="zh-CN" smtClean="0"/>
              <a:t>A web based Project Management and  Tracking System  |  06 July 2012</a:t>
            </a:r>
            <a:endParaRPr lang="en-GB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5613" y="6588125"/>
            <a:ext cx="2381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latin typeface="Arial" charset="0"/>
                <a:ea typeface="宋体" charset="-122"/>
                <a:cs typeface="Arial" charset="0"/>
              </a:defRPr>
            </a:lvl1pPr>
          </a:lstStyle>
          <a:p>
            <a:pPr>
              <a:defRPr/>
            </a:pPr>
            <a:fld id="{FE00008D-13A6-472D-9DA6-14387A647641}" type="slidenum">
              <a:rPr lang="en-GB" altLang="zh-CN"/>
              <a:pPr>
                <a:defRPr/>
              </a:pPr>
              <a:t>‹#›</a:t>
            </a:fld>
            <a:endParaRPr lang="en-GB" altLang="zh-CN"/>
          </a:p>
        </p:txBody>
      </p:sp>
      <p:sp>
        <p:nvSpPr>
          <p:cNvPr id="12" name="TextBox 11"/>
          <p:cNvSpPr txBox="1"/>
          <p:nvPr/>
        </p:nvSpPr>
        <p:spPr>
          <a:xfrm>
            <a:off x="7577138" y="6589713"/>
            <a:ext cx="1030287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en-GB" altLang="zh-CN" sz="800">
                <a:latin typeface="Arial" charset="0"/>
                <a:ea typeface="宋体" charset="-122"/>
              </a:rPr>
              <a:t>© Merck 2010</a:t>
            </a:r>
          </a:p>
        </p:txBody>
      </p:sp>
      <p:pic>
        <p:nvPicPr>
          <p:cNvPr id="1033" name="Picture 10" descr="MS_CHINESE_RGB.png"/>
          <p:cNvPicPr>
            <a:picLocks noChangeAspect="1"/>
          </p:cNvPicPr>
          <p:nvPr/>
        </p:nvPicPr>
        <p:blipFill>
          <a:blip r:embed="rId14"/>
          <a:srcRect l="12566" t="26460" r="14668" b="16360"/>
          <a:stretch>
            <a:fillRect/>
          </a:stretch>
        </p:blipFill>
        <p:spPr bwMode="auto">
          <a:xfrm>
            <a:off x="420688" y="239713"/>
            <a:ext cx="10461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ts val="12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2925" indent="-180975" algn="l" rtl="0" eaLnBrk="0" fontAlgn="base" hangingPunct="0">
        <a:spcBef>
          <a:spcPts val="80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866775" indent="-152400" algn="l" rtl="0" eaLnBrk="0" fontAlgn="base" hangingPunct="0">
        <a:spcBef>
          <a:spcPts val="4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3pPr>
      <a:lvl4pPr marL="1228725" indent="-152400" algn="l" rtl="0" eaLnBrk="0" fontAlgn="base" hangingPunct="0">
        <a:spcBef>
          <a:spcPts val="4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4pPr>
      <a:lvl5pPr marL="1666875" indent="-142875" algn="l" rtl="0" eaLnBrk="0" fontAlgn="base" hangingPunct="0">
        <a:spcBef>
          <a:spcPts val="4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5pPr>
      <a:lvl6pPr marL="2124075" indent="-142875" algn="l" rtl="0" eaLnBrk="0" fontAlgn="base" hangingPunct="0">
        <a:spcBef>
          <a:spcPts val="400"/>
        </a:spcBef>
        <a:spcAft>
          <a:spcPct val="0"/>
        </a:spcAft>
        <a:buFont typeface="Arial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6pPr>
      <a:lvl7pPr marL="2581275" indent="-142875" algn="l" rtl="0" eaLnBrk="0" fontAlgn="base" hangingPunct="0">
        <a:spcBef>
          <a:spcPts val="400"/>
        </a:spcBef>
        <a:spcAft>
          <a:spcPct val="0"/>
        </a:spcAft>
        <a:buFont typeface="Arial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3038475" indent="-142875" algn="l" rtl="0" eaLnBrk="0" fontAlgn="base" hangingPunct="0">
        <a:spcBef>
          <a:spcPts val="400"/>
        </a:spcBef>
        <a:spcAft>
          <a:spcPct val="0"/>
        </a:spcAft>
        <a:buFont typeface="Arial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8pPr>
      <a:lvl9pPr marL="3495675" indent="-142875" algn="l" rtl="0" eaLnBrk="0" fontAlgn="base" hangingPunct="0">
        <a:spcBef>
          <a:spcPts val="400"/>
        </a:spcBef>
        <a:spcAft>
          <a:spcPct val="0"/>
        </a:spcAft>
        <a:buFont typeface="Arial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Zheng.Wang@Merckgroup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Yanhong.Li@Merckgroup.com" TargetMode="External"/><Relationship Id="rId4" Type="http://schemas.openxmlformats.org/officeDocument/2006/relationships/hyperlink" Target="mailto:Yuntian.A.Zhao@Merckgrou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" y="1924050"/>
            <a:ext cx="7219950" cy="1336675"/>
          </a:xfrm>
        </p:spPr>
        <p:txBody>
          <a:bodyPr/>
          <a:lstStyle/>
          <a:p>
            <a:r>
              <a:rPr lang="en-GB" altLang="zh-CN" dirty="0" smtClean="0">
                <a:ea typeface="宋体" pitchFamily="2" charset="-122"/>
              </a:rPr>
              <a:t>A web based Project Management and  Tracking System</a:t>
            </a: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6725" y="3260725"/>
            <a:ext cx="7210425" cy="19843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GB" altLang="zh-CN" dirty="0" err="1" smtClean="0">
                <a:ea typeface="宋体" pitchFamily="2" charset="-122"/>
              </a:rPr>
              <a:t>Zheng</a:t>
            </a:r>
            <a:r>
              <a:rPr lang="en-GB" altLang="zh-CN" dirty="0" smtClean="0">
                <a:ea typeface="宋体" pitchFamily="2" charset="-122"/>
              </a:rPr>
              <a:t> Wang, </a:t>
            </a:r>
            <a:r>
              <a:rPr lang="en-GB" altLang="zh-CN" dirty="0" err="1" smtClean="0">
                <a:ea typeface="宋体" pitchFamily="2" charset="-122"/>
              </a:rPr>
              <a:t>Yuntian</a:t>
            </a:r>
            <a:r>
              <a:rPr lang="en-GB" altLang="zh-CN" dirty="0" smtClean="0">
                <a:ea typeface="宋体" pitchFamily="2" charset="-122"/>
              </a:rPr>
              <a:t> Zhao, </a:t>
            </a:r>
            <a:r>
              <a:rPr lang="en-GB" altLang="zh-CN" dirty="0" err="1" smtClean="0">
                <a:ea typeface="宋体" pitchFamily="2" charset="-122"/>
              </a:rPr>
              <a:t>Yanhong</a:t>
            </a:r>
            <a:r>
              <a:rPr lang="en-GB" altLang="zh-CN" dirty="0" smtClean="0">
                <a:ea typeface="宋体" pitchFamily="2" charset="-122"/>
              </a:rPr>
              <a:t> Li</a:t>
            </a:r>
          </a:p>
          <a:p>
            <a:pPr>
              <a:buFont typeface="Wingdings" pitchFamily="2" charset="2"/>
              <a:buNone/>
            </a:pPr>
            <a:r>
              <a:rPr lang="en-GB" altLang="zh-CN" sz="1600" i="1" dirty="0" smtClean="0">
                <a:ea typeface="宋体" pitchFamily="2" charset="-122"/>
              </a:rPr>
              <a:t>Email: Zheng.Wang@Merckgroup.com</a:t>
            </a:r>
          </a:p>
          <a:p>
            <a:pPr>
              <a:buFont typeface="Wingdings" pitchFamily="2" charset="2"/>
              <a:buNone/>
            </a:pPr>
            <a:endParaRPr lang="en-GB" altLang="zh-CN" dirty="0" smtClean="0">
              <a:ea typeface="宋体" pitchFamily="2" charset="-122"/>
            </a:endParaRP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ea typeface="宋体" pitchFamily="2" charset="-122"/>
              </a:rPr>
              <a:t>Biostatistics &amp; Statistical programming</a:t>
            </a: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ea typeface="宋体" pitchFamily="2" charset="-122"/>
              </a:rPr>
              <a:t>R&amp;D Beijing Hub</a:t>
            </a: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ea typeface="宋体" pitchFamily="2" charset="-122"/>
              </a:rPr>
              <a:t>Merck </a:t>
            </a:r>
            <a:r>
              <a:rPr lang="en-US" altLang="zh-CN" dirty="0" err="1" smtClean="0">
                <a:ea typeface="宋体" pitchFamily="2" charset="-122"/>
              </a:rPr>
              <a:t>Serono</a:t>
            </a:r>
            <a:r>
              <a:rPr lang="en-US" altLang="zh-CN" dirty="0" smtClean="0">
                <a:ea typeface="宋体" pitchFamily="2" charset="-122"/>
              </a:rPr>
              <a:t> (Beijing) Pharmaceutical R&amp;D Co., Ltd.</a:t>
            </a:r>
          </a:p>
          <a:p>
            <a:pPr>
              <a:buFont typeface="Wingdings" pitchFamily="2" charset="2"/>
              <a:buNone/>
            </a:pPr>
            <a:endParaRPr lang="en-GB" altLang="zh-CN" dirty="0" smtClean="0">
              <a:ea typeface="宋体" pitchFamily="2" charset="-122"/>
            </a:endParaRPr>
          </a:p>
          <a:p>
            <a:pPr>
              <a:buFont typeface="Wingdings" pitchFamily="2" charset="2"/>
              <a:buNone/>
            </a:pPr>
            <a:endParaRPr lang="en-GB" altLang="zh-CN" dirty="0" smtClean="0">
              <a:ea typeface="宋体" pitchFamily="2" charset="-122"/>
            </a:endParaRPr>
          </a:p>
          <a:p>
            <a:pPr>
              <a:buFont typeface="Wingdings" pitchFamily="2" charset="2"/>
              <a:buNone/>
            </a:pPr>
            <a:endParaRPr lang="en-GB" altLang="zh-CN" dirty="0" smtClean="0"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0473"/>
            <a:ext cx="6953250" cy="4916527"/>
          </a:xfrm>
        </p:spPr>
        <p:txBody>
          <a:bodyPr/>
          <a:lstStyle/>
          <a:p>
            <a:r>
              <a:rPr lang="en-US" altLang="zh-CN" dirty="0" smtClean="0"/>
              <a:t>Motivation</a:t>
            </a:r>
          </a:p>
          <a:p>
            <a:r>
              <a:rPr lang="en-US" altLang="zh-CN" dirty="0" smtClean="0">
                <a:ea typeface="宋体" pitchFamily="2" charset="-122"/>
              </a:rPr>
              <a:t>Introduction</a:t>
            </a:r>
          </a:p>
          <a:p>
            <a:r>
              <a:rPr lang="en-US" altLang="zh-CN" dirty="0" smtClean="0">
                <a:ea typeface="宋体" pitchFamily="2" charset="-122"/>
              </a:rPr>
              <a:t>Whole system - </a:t>
            </a:r>
            <a:r>
              <a:rPr lang="en-SG" altLang="zh-CN" dirty="0" smtClean="0">
                <a:ea typeface="宋体" pitchFamily="2" charset="-122"/>
              </a:rPr>
              <a:t>working </a:t>
            </a:r>
            <a:r>
              <a:rPr lang="en-SG" altLang="zh-CN" dirty="0" smtClean="0">
                <a:ea typeface="宋体" pitchFamily="2" charset="-122"/>
              </a:rPr>
              <a:t>process</a:t>
            </a:r>
          </a:p>
          <a:p>
            <a:pPr lvl="1"/>
            <a:r>
              <a:rPr lang="en-SG" altLang="zh-CN" dirty="0" smtClean="0">
                <a:ea typeface="宋体" pitchFamily="2" charset="-122"/>
              </a:rPr>
              <a:t>part 1 : Input from </a:t>
            </a:r>
            <a:r>
              <a:rPr lang="en-SG" altLang="zh-CN" dirty="0" err="1" smtClean="0">
                <a:ea typeface="宋体" pitchFamily="2" charset="-122"/>
              </a:rPr>
              <a:t>Xls</a:t>
            </a:r>
            <a:r>
              <a:rPr lang="en-SG" altLang="zh-CN" dirty="0" smtClean="0">
                <a:ea typeface="宋体" pitchFamily="2" charset="-122"/>
              </a:rPr>
              <a:t> and </a:t>
            </a:r>
            <a:r>
              <a:rPr lang="en-US" altLang="zh-CN" dirty="0" smtClean="0"/>
              <a:t>collect </a:t>
            </a:r>
            <a:r>
              <a:rPr lang="en-US" altLang="zh-CN" dirty="0" smtClean="0"/>
              <a:t>data/information </a:t>
            </a:r>
            <a:r>
              <a:rPr lang="en-US" altLang="zh-CN" dirty="0" smtClean="0"/>
              <a:t>from folders</a:t>
            </a:r>
          </a:p>
          <a:p>
            <a:pPr lvl="1"/>
            <a:r>
              <a:rPr lang="en-US" altLang="zh-CN" dirty="0" smtClean="0"/>
              <a:t>Part 2 : Datasets and Structure</a:t>
            </a:r>
          </a:p>
          <a:p>
            <a:pPr lvl="1"/>
            <a:r>
              <a:rPr lang="en-US" altLang="zh-CN" dirty="0" smtClean="0"/>
              <a:t>Part 3 : Output by HTML/XML/Email</a:t>
            </a:r>
            <a:endParaRPr lang="en-US" altLang="zh-CN" dirty="0" smtClean="0">
              <a:ea typeface="宋体" pitchFamily="2" charset="-122"/>
            </a:endParaRPr>
          </a:p>
          <a:p>
            <a:r>
              <a:rPr lang="en-US" altLang="zh-CN" dirty="0" smtClean="0">
                <a:ea typeface="宋体" pitchFamily="2" charset="-122"/>
              </a:rPr>
              <a:t>Solution 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Tracking projects progress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Improve </a:t>
            </a:r>
            <a:r>
              <a:rPr lang="en-US" altLang="zh-CN" dirty="0" smtClean="0"/>
              <a:t>efficiency and accuracy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Decision support</a:t>
            </a:r>
          </a:p>
          <a:p>
            <a:r>
              <a:rPr lang="en-US" altLang="zh-CN" dirty="0" smtClean="0">
                <a:ea typeface="宋体" pitchFamily="2" charset="-122"/>
              </a:rPr>
              <a:t>Summary</a:t>
            </a:r>
          </a:p>
          <a:p>
            <a:r>
              <a:rPr lang="en-US" altLang="zh-CN" dirty="0" smtClean="0">
                <a:ea typeface="宋体" pitchFamily="2" charset="-122"/>
              </a:rPr>
              <a:t>Future work</a:t>
            </a:r>
          </a:p>
          <a:p>
            <a:endParaRPr lang="en-US" altLang="zh-CN" dirty="0" smtClean="0">
              <a:ea typeface="宋体" pitchFamily="2" charset="-122"/>
            </a:endParaRPr>
          </a:p>
          <a:p>
            <a:endParaRPr lang="zh-CN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503612" cy="215900"/>
          </a:xfrm>
        </p:spPr>
        <p:txBody>
          <a:bodyPr/>
          <a:lstStyle/>
          <a:p>
            <a:pPr>
              <a:defRPr/>
            </a:pPr>
            <a:r>
              <a:rPr lang="en-US" altLang="zh-CN" dirty="0" smtClean="0"/>
              <a:t>A web based Project Management and  Tracking System  |  06 July 2012</a:t>
            </a:r>
            <a:endParaRPr lang="en-GB" altLang="zh-C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2</a:t>
            </a:fld>
            <a:endParaRPr lang="en-GB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Motivation</a:t>
            </a:r>
            <a:r>
              <a:rPr lang="en-US" altLang="zh-CN" dirty="0" smtClean="0"/>
              <a:t> -</a:t>
            </a:r>
            <a:r>
              <a:rPr lang="en-US" altLang="zh-CN" dirty="0" smtClean="0"/>
              <a:t> </a:t>
            </a:r>
            <a:r>
              <a:rPr lang="en-US" altLang="zh-CN" dirty="0" smtClean="0">
                <a:ea typeface="宋体" pitchFamily="2" charset="-122"/>
              </a:rPr>
              <a:t>Time </a:t>
            </a:r>
            <a:r>
              <a:rPr lang="en-US" altLang="zh-CN" dirty="0" smtClean="0">
                <a:ea typeface="宋体" pitchFamily="2" charset="-122"/>
              </a:rPr>
              <a:t>is money…</a:t>
            </a:r>
            <a:endParaRPr lang="en-US" altLang="zh-CN" dirty="0" smtClean="0">
              <a:ea typeface="宋体" pitchFamily="2" charset="-122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119103" y="1828800"/>
            <a:ext cx="3786772" cy="3581400"/>
          </a:xfrm>
        </p:spPr>
        <p:txBody>
          <a:bodyPr/>
          <a:lstStyle/>
          <a:p>
            <a:r>
              <a:rPr lang="en-GB" altLang="zh-CN" dirty="0" smtClean="0">
                <a:ea typeface="宋体" pitchFamily="2" charset="-122"/>
              </a:rPr>
              <a:t>Resource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GB" altLang="zh-CN" dirty="0" smtClean="0">
                <a:ea typeface="宋体" pitchFamily="2" charset="-122"/>
              </a:rPr>
              <a:t>Resource is limited and labour cost is high </a:t>
            </a:r>
          </a:p>
          <a:p>
            <a:r>
              <a:rPr lang="en-US" altLang="zh-CN" dirty="0" smtClean="0">
                <a:ea typeface="宋体" pitchFamily="2" charset="-122"/>
              </a:rPr>
              <a:t>Our expectations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Save time and cost</a:t>
            </a:r>
          </a:p>
          <a:p>
            <a:pPr lvl="1"/>
            <a:r>
              <a:rPr lang="en-US" altLang="zh-CN" dirty="0" smtClean="0"/>
              <a:t>With the limited resources to create unlimited value</a:t>
            </a:r>
            <a:endParaRPr lang="en-GB" altLang="zh-CN" dirty="0" smtClean="0">
              <a:ea typeface="宋体" pitchFamily="2" charset="-122"/>
            </a:endParaRPr>
          </a:p>
          <a:p>
            <a:r>
              <a:rPr lang="en-GB" altLang="zh-CN" dirty="0" smtClean="0">
                <a:ea typeface="宋体" pitchFamily="2" charset="-122"/>
              </a:rPr>
              <a:t>How to exceed o</a:t>
            </a:r>
            <a:r>
              <a:rPr lang="en-US" altLang="zh-CN" dirty="0" err="1" smtClean="0">
                <a:ea typeface="宋体" pitchFamily="2" charset="-122"/>
              </a:rPr>
              <a:t>ur</a:t>
            </a:r>
            <a:r>
              <a:rPr lang="en-US" altLang="zh-CN" dirty="0" smtClean="0">
                <a:ea typeface="宋体" pitchFamily="2" charset="-122"/>
              </a:rPr>
              <a:t> expectations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By developing a web based project management  and tracking system with SAS</a:t>
            </a:r>
            <a:endParaRPr lang="en-GB" altLang="zh-CN" dirty="0" smtClean="0">
              <a:ea typeface="宋体" pitchFamily="2" charset="-122"/>
            </a:endParaRPr>
          </a:p>
          <a:p>
            <a:pPr lvl="1"/>
            <a:endParaRPr lang="en-GB" altLang="zh-CN" dirty="0" smtClean="0">
              <a:ea typeface="宋体" pitchFamily="2" charset="-122"/>
            </a:endParaRPr>
          </a:p>
          <a:p>
            <a:pPr>
              <a:buNone/>
            </a:pPr>
            <a:endParaRPr lang="en-US" altLang="zh-CN" dirty="0" smtClean="0">
              <a:ea typeface="宋体" pitchFamily="2" charset="-122"/>
            </a:endParaRPr>
          </a:p>
          <a:p>
            <a:endParaRPr lang="zh-CN" altLang="en-US" dirty="0" smtClean="0">
              <a:ea typeface="宋体" pitchFamily="2" charset="-122"/>
            </a:endParaRPr>
          </a:p>
        </p:txBody>
      </p:sp>
      <p:sp>
        <p:nvSpPr>
          <p:cNvPr id="410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dirty="0" smtClean="0">
                <a:ea typeface="宋体" pitchFamily="2" charset="-122"/>
              </a:rPr>
              <a:t>A web based Project Management and  Tracking System  </a:t>
            </a:r>
            <a:r>
              <a:rPr lang="en-GB" altLang="zh-CN" dirty="0" smtClean="0">
                <a:latin typeface="Arial" pitchFamily="34" charset="0"/>
                <a:ea typeface="宋体" pitchFamily="2" charset="-122"/>
              </a:rPr>
              <a:t>|  06 July 2012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1268622" y="157647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3</a:t>
            </a:fld>
            <a:endParaRPr lang="en-GB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-0.18733 2.59259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1006475"/>
            <a:ext cx="6513513" cy="479425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Introduction</a:t>
            </a:r>
            <a:br>
              <a:rPr lang="en-US" altLang="zh-CN" dirty="0" smtClean="0">
                <a:ea typeface="宋体" pitchFamily="2" charset="-122"/>
              </a:rPr>
            </a:br>
            <a:endParaRPr lang="zh-CN" altLang="en-US" dirty="0" smtClean="0">
              <a:ea typeface="宋体" pitchFamily="2" charset="-122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485900"/>
            <a:ext cx="7781925" cy="4972050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We build this system to reduce time and costs</a:t>
            </a:r>
          </a:p>
          <a:p>
            <a:r>
              <a:rPr lang="en-US" altLang="zh-CN" dirty="0" smtClean="0">
                <a:ea typeface="宋体" pitchFamily="2" charset="-122"/>
              </a:rPr>
              <a:t>How does it work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First, through two input methods, we define general information, such as table name and ID of programmer, as well as read attribute and status of folders and files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Second, based on Subject-level Data structure and Basic Data Structure, we save all operations over there and record every change from APTS’s database into a log database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Lastly, we create output view, view to HTML or XML, and update information through  Emails.</a:t>
            </a:r>
          </a:p>
          <a:p>
            <a:r>
              <a:rPr lang="en-US" altLang="zh-CN" dirty="0" smtClean="0">
                <a:ea typeface="宋体" pitchFamily="2" charset="-122"/>
              </a:rPr>
              <a:t>What have we achieved from this tracking system</a:t>
            </a:r>
          </a:p>
          <a:p>
            <a:pPr lvl="1"/>
            <a:r>
              <a:rPr lang="en-GB" altLang="zh-CN" dirty="0" smtClean="0">
                <a:ea typeface="宋体" pitchFamily="2" charset="-122"/>
              </a:rPr>
              <a:t>This tracking system allows users to trace almost everything we have done for projects</a:t>
            </a:r>
          </a:p>
          <a:p>
            <a:pPr lvl="2"/>
            <a:r>
              <a:rPr lang="en-US" altLang="zh-CN" dirty="0" smtClean="0">
                <a:ea typeface="宋体" pitchFamily="2" charset="-122"/>
              </a:rPr>
              <a:t>It helps us find out up-to-date information of projects progress</a:t>
            </a:r>
            <a:endParaRPr lang="en-GB" altLang="zh-CN" dirty="0" smtClean="0">
              <a:ea typeface="宋体" pitchFamily="2" charset="-122"/>
            </a:endParaRPr>
          </a:p>
          <a:p>
            <a:pPr lvl="2"/>
            <a:r>
              <a:rPr lang="en-GB" altLang="zh-CN" dirty="0" smtClean="0">
                <a:ea typeface="宋体" pitchFamily="2" charset="-122"/>
              </a:rPr>
              <a:t>Users can easily review and examine the changes</a:t>
            </a:r>
          </a:p>
          <a:p>
            <a:pPr lvl="2"/>
            <a:r>
              <a:rPr lang="en-US" altLang="zh-CN" dirty="0" smtClean="0">
                <a:solidFill>
                  <a:srgbClr val="FF0000"/>
                </a:solidFill>
                <a:ea typeface="宋体" pitchFamily="2" charset="-122"/>
              </a:rPr>
              <a:t>Make a follow-up analysis to benefit management team making decisions of future work</a:t>
            </a:r>
            <a:endParaRPr lang="en-GB" altLang="zh-CN" dirty="0" smtClean="0">
              <a:solidFill>
                <a:srgbClr val="FF0000"/>
              </a:solidFill>
              <a:ea typeface="宋体" pitchFamily="2" charset="-122"/>
            </a:endParaRPr>
          </a:p>
          <a:p>
            <a:endParaRPr lang="en-US" altLang="zh-CN" dirty="0" smtClean="0">
              <a:ea typeface="宋体" pitchFamily="2" charset="-122"/>
            </a:endParaRPr>
          </a:p>
          <a:p>
            <a:endParaRPr lang="zh-CN" altLang="en-US" dirty="0" smtClean="0">
              <a:ea typeface="宋体" pitchFamily="2" charset="-122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4</a:t>
            </a:fld>
            <a:endParaRPr lang="en-GB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006475"/>
            <a:ext cx="2984500" cy="1009650"/>
          </a:xfrm>
        </p:spPr>
        <p:txBody>
          <a:bodyPr/>
          <a:lstStyle/>
          <a:p>
            <a:r>
              <a:rPr lang="en-GB" altLang="zh-CN" dirty="0" smtClean="0">
                <a:ea typeface="宋体" pitchFamily="2" charset="-122"/>
              </a:rPr>
              <a:t>What do we do?</a:t>
            </a:r>
            <a:endParaRPr lang="zh-CN" altLang="en-US" dirty="0" smtClean="0">
              <a:ea typeface="宋体" pitchFamily="2" charset="-122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557338"/>
            <a:ext cx="3619500" cy="4462462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Do all programming work</a:t>
            </a:r>
          </a:p>
          <a:p>
            <a:r>
              <a:rPr lang="en-US" altLang="zh-CN" dirty="0" smtClean="0">
                <a:ea typeface="宋体" pitchFamily="2" charset="-122"/>
              </a:rPr>
              <a:t>List of output</a:t>
            </a:r>
          </a:p>
          <a:p>
            <a:r>
              <a:rPr lang="en-US" altLang="zh-CN" dirty="0" smtClean="0">
                <a:ea typeface="宋体" pitchFamily="2" charset="-122"/>
              </a:rPr>
              <a:t>Assign  programmer and/or </a:t>
            </a:r>
            <a:r>
              <a:rPr lang="en-US" altLang="zh-CN" dirty="0" err="1" smtClean="0">
                <a:ea typeface="宋体" pitchFamily="2" charset="-122"/>
              </a:rPr>
              <a:t>validator</a:t>
            </a:r>
            <a:endParaRPr lang="en-US" altLang="zh-CN" dirty="0" smtClean="0">
              <a:ea typeface="宋体" pitchFamily="2" charset="-122"/>
            </a:endParaRPr>
          </a:p>
          <a:p>
            <a:r>
              <a:rPr lang="en-US" altLang="zh-CN" dirty="0" smtClean="0">
                <a:ea typeface="宋体" pitchFamily="2" charset="-122"/>
              </a:rPr>
              <a:t>Update datasets and documents</a:t>
            </a:r>
          </a:p>
          <a:p>
            <a:r>
              <a:rPr lang="en-US" altLang="zh-CN" dirty="0" smtClean="0">
                <a:solidFill>
                  <a:srgbClr val="FF0000"/>
                </a:solidFill>
                <a:ea typeface="宋体" pitchFamily="2" charset="-122"/>
              </a:rPr>
              <a:t>Make decisions ?</a:t>
            </a:r>
          </a:p>
          <a:p>
            <a:pPr>
              <a:buFont typeface="Wingdings" pitchFamily="2" charset="2"/>
              <a:buNone/>
            </a:pPr>
            <a:endParaRPr lang="en-US" altLang="zh-CN" dirty="0" smtClean="0">
              <a:ea typeface="宋体" pitchFamily="2" charset="-122"/>
            </a:endParaRPr>
          </a:p>
          <a:p>
            <a:endParaRPr lang="en-US" altLang="zh-CN" dirty="0" smtClean="0">
              <a:ea typeface="宋体" pitchFamily="2" charset="-122"/>
            </a:endParaRPr>
          </a:p>
          <a:p>
            <a:endParaRPr lang="zh-CN" altLang="en-US" dirty="0" smtClean="0">
              <a:ea typeface="宋体" pitchFamily="2" charset="-122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610100" y="1031875"/>
            <a:ext cx="41338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lnSpc>
                <a:spcPct val="90000"/>
              </a:lnSpc>
              <a:defRPr/>
            </a:pPr>
            <a:r>
              <a:rPr lang="en-GB" altLang="zh-CN" sz="2800" b="1" kern="0" dirty="0" smtClean="0">
                <a:solidFill>
                  <a:schemeClr val="tx2"/>
                </a:solidFill>
                <a:latin typeface="+mj-lt"/>
                <a:cs typeface="+mj-cs"/>
              </a:rPr>
              <a:t>What does system do?</a:t>
            </a:r>
            <a:endParaRPr lang="zh-CN" altLang="en-US" sz="2800" b="1" kern="0" dirty="0">
              <a:solidFill>
                <a:schemeClr val="tx2"/>
              </a:solidFill>
              <a:latin typeface="+mj-lt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660899" y="1557339"/>
            <a:ext cx="3863975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80975" indent="-180975" eaLnBrk="0" hangingPunct="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US" altLang="zh-CN" kern="0" dirty="0" smtClean="0"/>
              <a:t>Creates SAS files with template </a:t>
            </a:r>
          </a:p>
          <a:p>
            <a:pPr marL="180975" indent="-180975" eaLnBrk="0" hangingPunct="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US" altLang="zh-CN" kern="0" dirty="0" smtClean="0"/>
              <a:t>Checks log errors and the existence of outputs in PDF, Word or List file format</a:t>
            </a:r>
          </a:p>
          <a:p>
            <a:pPr marL="180975" indent="-180975" eaLnBrk="0" hangingPunct="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US" altLang="zh-CN" kern="0" dirty="0" smtClean="0"/>
              <a:t>Compares two versions of outputs and find out the </a:t>
            </a:r>
            <a:r>
              <a:rPr lang="en-US" altLang="zh-CN" dirty="0" smtClean="0"/>
              <a:t>differences between them. Generate finding report in a easy-to-review format</a:t>
            </a:r>
          </a:p>
          <a:p>
            <a:pPr marL="180975" indent="-180975" eaLnBrk="0" hangingPunct="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US" altLang="zh-CN" dirty="0" smtClean="0"/>
              <a:t>Reminds any updates through Emails</a:t>
            </a:r>
          </a:p>
          <a:p>
            <a:pPr marL="180975" indent="-180975" eaLnBrk="0" hangingPunct="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US" altLang="zh-CN" dirty="0" smtClean="0"/>
              <a:t> Backs up important folders and files</a:t>
            </a:r>
          </a:p>
          <a:p>
            <a:pPr marL="180975" indent="-180975" eaLnBrk="0" hangingPunct="0">
              <a:spcBef>
                <a:spcPts val="1200"/>
              </a:spcBef>
              <a:defRPr/>
            </a:pPr>
            <a:endParaRPr lang="en-US" altLang="zh-CN" kern="0" dirty="0"/>
          </a:p>
          <a:p>
            <a:pPr marL="180975" indent="-180975" eaLnBrk="0" hangingPunct="0">
              <a:spcBef>
                <a:spcPts val="1200"/>
              </a:spcBef>
              <a:buFont typeface="Wingdings" pitchFamily="2" charset="2"/>
              <a:buChar char="§"/>
              <a:defRPr/>
            </a:pPr>
            <a:endParaRPr lang="en-US" altLang="zh-CN" kern="0" dirty="0"/>
          </a:p>
          <a:p>
            <a:pPr marL="180975" indent="-180975" eaLnBrk="0" hangingPunct="0">
              <a:spcBef>
                <a:spcPts val="1200"/>
              </a:spcBef>
              <a:buFont typeface="Wingdings" pitchFamily="2" charset="2"/>
              <a:buNone/>
              <a:defRPr/>
            </a:pPr>
            <a:endParaRPr lang="en-US" altLang="zh-CN" kern="0" dirty="0"/>
          </a:p>
          <a:p>
            <a:pPr marL="180975" indent="-180975" eaLnBrk="0" hangingPunct="0">
              <a:spcBef>
                <a:spcPts val="1200"/>
              </a:spcBef>
              <a:buFont typeface="Wingdings" pitchFamily="2" charset="2"/>
              <a:buChar char="§"/>
              <a:defRPr/>
            </a:pPr>
            <a:endParaRPr lang="en-US" altLang="zh-CN" kern="0" dirty="0"/>
          </a:p>
          <a:p>
            <a:pPr marL="180975" indent="-180975" eaLnBrk="0" hangingPunct="0">
              <a:spcBef>
                <a:spcPts val="1200"/>
              </a:spcBef>
              <a:buFont typeface="Wingdings" pitchFamily="2" charset="2"/>
              <a:buChar char="§"/>
              <a:defRPr/>
            </a:pPr>
            <a:endParaRPr lang="zh-CN" altLang="en-US" kern="0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5</a:t>
            </a:fld>
            <a:endParaRPr lang="en-GB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Why do we need such a System?</a:t>
            </a:r>
            <a:br>
              <a:rPr lang="en-US" altLang="zh-CN" dirty="0" smtClean="0">
                <a:ea typeface="宋体" pitchFamily="2" charset="-122"/>
              </a:rPr>
            </a:br>
            <a:endParaRPr lang="zh-CN" altLang="en-US" dirty="0" smtClean="0">
              <a:ea typeface="宋体" pitchFamily="2" charset="-122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2024063"/>
            <a:ext cx="6510338" cy="4462462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Upon completing design and coding, </a:t>
            </a:r>
            <a:r>
              <a:rPr lang="en-GB" altLang="zh-CN" dirty="0" smtClean="0">
                <a:ea typeface="宋体" pitchFamily="2" charset="-122"/>
              </a:rPr>
              <a:t>we will leave </a:t>
            </a:r>
            <a:r>
              <a:rPr lang="en-US" altLang="zh-CN" dirty="0" smtClean="0">
                <a:ea typeface="宋体" pitchFamily="2" charset="-122"/>
              </a:rPr>
              <a:t>everything else to this </a:t>
            </a:r>
            <a:r>
              <a:rPr lang="en-GB" altLang="zh-CN" dirty="0" smtClean="0">
                <a:ea typeface="宋体" pitchFamily="2" charset="-122"/>
              </a:rPr>
              <a:t>Tracking System</a:t>
            </a:r>
          </a:p>
          <a:p>
            <a:r>
              <a:rPr lang="en-US" altLang="zh-CN" dirty="0" smtClean="0">
                <a:ea typeface="宋体" pitchFamily="2" charset="-122"/>
              </a:rPr>
              <a:t>Make tracking work much easier and clearer</a:t>
            </a:r>
          </a:p>
          <a:p>
            <a:pPr lvl="1">
              <a:buFont typeface="Courier New" pitchFamily="49" charset="0"/>
              <a:buChar char="-"/>
            </a:pPr>
            <a:r>
              <a:rPr lang="en-US" altLang="zh-CN" dirty="0" smtClean="0">
                <a:ea typeface="宋体" pitchFamily="2" charset="-122"/>
              </a:rPr>
              <a:t>Hyperlink</a:t>
            </a:r>
          </a:p>
          <a:p>
            <a:pPr lvl="1">
              <a:buFont typeface="Courier New" pitchFamily="49" charset="0"/>
              <a:buChar char="-"/>
            </a:pPr>
            <a:r>
              <a:rPr lang="en-US" altLang="zh-CN" dirty="0" smtClean="0">
                <a:ea typeface="宋体" pitchFamily="2" charset="-122"/>
              </a:rPr>
              <a:t>Highlight </a:t>
            </a:r>
          </a:p>
          <a:p>
            <a:pPr lvl="1">
              <a:buFont typeface="Courier New" pitchFamily="49" charset="0"/>
              <a:buChar char="-"/>
            </a:pPr>
            <a:r>
              <a:rPr lang="en-US" altLang="zh-CN" dirty="0" smtClean="0">
                <a:ea typeface="宋体" pitchFamily="2" charset="-122"/>
              </a:rPr>
              <a:t>Difference between two versions of outputs</a:t>
            </a:r>
          </a:p>
          <a:p>
            <a:r>
              <a:rPr lang="en-US" altLang="zh-CN" dirty="0" smtClean="0">
                <a:ea typeface="宋体" pitchFamily="2" charset="-122"/>
              </a:rPr>
              <a:t>Help us find out up-to-date information of project progress</a:t>
            </a:r>
          </a:p>
          <a:p>
            <a:r>
              <a:rPr lang="en-US" altLang="zh-CN" dirty="0" smtClean="0">
                <a:ea typeface="宋体" pitchFamily="2" charset="-122"/>
              </a:rPr>
              <a:t>Most importantly, to improve efficiency and reduce costs</a:t>
            </a:r>
          </a:p>
          <a:p>
            <a:endParaRPr lang="zh-CN" altLang="en-US" dirty="0" smtClean="0">
              <a:ea typeface="宋体" pitchFamily="2" charset="-122"/>
            </a:endParaRPr>
          </a:p>
          <a:p>
            <a:endParaRPr lang="en-US" altLang="zh-CN" dirty="0" smtClean="0">
              <a:ea typeface="宋体" pitchFamily="2" charset="-122"/>
            </a:endParaRPr>
          </a:p>
          <a:p>
            <a:endParaRPr lang="zh-CN" altLang="en-US" dirty="0" smtClean="0">
              <a:ea typeface="宋体" pitchFamily="2" charset="-122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6</a:t>
            </a:fld>
            <a:endParaRPr lang="en-GB" altLang="zh-CN"/>
          </a:p>
        </p:txBody>
      </p:sp>
    </p:spTree>
  </p:cSld>
  <p:clrMapOvr>
    <a:masterClrMapping/>
  </p:clrMapOvr>
  <p:transition advTm="54055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6475"/>
            <a:ext cx="6513513" cy="755650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What does the System do?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352925"/>
            <a:ext cx="63627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613" y="1762125"/>
            <a:ext cx="631507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7</a:t>
            </a:fld>
            <a:endParaRPr lang="en-GB" altLang="zh-CN"/>
          </a:p>
        </p:txBody>
      </p:sp>
    </p:spTree>
  </p:cSld>
  <p:clrMapOvr>
    <a:masterClrMapping/>
  </p:clrMapOvr>
  <p:transition advTm="84225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 txBox="1">
            <a:spLocks noChangeArrowheads="1"/>
          </p:cNvSpPr>
          <p:nvPr/>
        </p:nvSpPr>
        <p:spPr bwMode="auto">
          <a:xfrm>
            <a:off x="457200" y="920750"/>
            <a:ext cx="77597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SG" altLang="zh-CN" sz="2800" b="1" dirty="0">
                <a:solidFill>
                  <a:schemeClr val="tx2"/>
                </a:solidFill>
              </a:rPr>
              <a:t>Working </a:t>
            </a:r>
            <a:r>
              <a:rPr lang="en-SG" altLang="zh-CN" sz="2800" b="1" dirty="0" smtClean="0">
                <a:solidFill>
                  <a:schemeClr val="tx2"/>
                </a:solidFill>
              </a:rPr>
              <a:t>process ( 1/7 )</a:t>
            </a:r>
            <a:endParaRPr lang="en-SG" altLang="zh-CN" sz="2800" b="1" dirty="0">
              <a:solidFill>
                <a:schemeClr val="tx2"/>
              </a:solidFill>
            </a:endParaRPr>
          </a:p>
          <a:p>
            <a:endParaRPr lang="en-SG" altLang="zh-CN" sz="2800" b="1" dirty="0">
              <a:solidFill>
                <a:schemeClr val="tx2"/>
              </a:solidFill>
            </a:endParaRPr>
          </a:p>
        </p:txBody>
      </p:sp>
      <p:sp>
        <p:nvSpPr>
          <p:cNvPr id="15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51" name="Slide Number Placeholder 15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8</a:t>
            </a:fld>
            <a:endParaRPr lang="en-GB" altLang="zh-CN"/>
          </a:p>
        </p:txBody>
      </p:sp>
      <p:grpSp>
        <p:nvGrpSpPr>
          <p:cNvPr id="282" name="Group 281"/>
          <p:cNvGrpSpPr/>
          <p:nvPr/>
        </p:nvGrpSpPr>
        <p:grpSpPr>
          <a:xfrm>
            <a:off x="896438" y="1738471"/>
            <a:ext cx="7161911" cy="4290854"/>
            <a:chOff x="65701" y="1321594"/>
            <a:chExt cx="8811599" cy="5541797"/>
          </a:xfrm>
        </p:grpSpPr>
        <p:sp>
          <p:nvSpPr>
            <p:cNvPr id="205" name="Flowchart: Process 204"/>
            <p:cNvSpPr/>
            <p:nvPr/>
          </p:nvSpPr>
          <p:spPr>
            <a:xfrm>
              <a:off x="7572380" y="1589443"/>
              <a:ext cx="1243010" cy="4537450"/>
            </a:xfrm>
            <a:prstGeom prst="flowChartProcess">
              <a:avLst/>
            </a:prstGeom>
            <a:solidFill>
              <a:srgbClr val="FBDCC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81" name="Straight Connector 280"/>
            <p:cNvCxnSpPr/>
            <p:nvPr/>
          </p:nvCxnSpPr>
          <p:spPr>
            <a:xfrm>
              <a:off x="8216900" y="4641637"/>
              <a:ext cx="0" cy="916343"/>
            </a:xfrm>
            <a:prstGeom prst="line">
              <a:avLst/>
            </a:prstGeom>
            <a:solidFill>
              <a:srgbClr val="F8C59E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lowchart: Process 25"/>
            <p:cNvSpPr/>
            <p:nvPr/>
          </p:nvSpPr>
          <p:spPr>
            <a:xfrm>
              <a:off x="2658365" y="1370987"/>
              <a:ext cx="2513703" cy="5044104"/>
            </a:xfrm>
            <a:prstGeom prst="flowChartProcess">
              <a:avLst/>
            </a:prstGeom>
            <a:noFill/>
            <a:ln w="3492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Flowchart: Document 5"/>
            <p:cNvSpPr/>
            <p:nvPr/>
          </p:nvSpPr>
          <p:spPr>
            <a:xfrm>
              <a:off x="185155" y="1628171"/>
              <a:ext cx="1014884" cy="494064"/>
            </a:xfrm>
            <a:prstGeom prst="flowChartDocument">
              <a:avLst/>
            </a:prstGeom>
            <a:solidFill>
              <a:srgbClr val="F8C59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 001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Title.xls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Flowchart: Document 6"/>
            <p:cNvSpPr/>
            <p:nvPr/>
          </p:nvSpPr>
          <p:spPr>
            <a:xfrm>
              <a:off x="194293" y="2246649"/>
              <a:ext cx="1014884" cy="494064"/>
            </a:xfrm>
            <a:prstGeom prst="flowChartDocument">
              <a:avLst/>
            </a:prstGeom>
            <a:solidFill>
              <a:srgbClr val="F8C59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 002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Title.xls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Flowchart: Document 7"/>
            <p:cNvSpPr/>
            <p:nvPr/>
          </p:nvSpPr>
          <p:spPr>
            <a:xfrm>
              <a:off x="185155" y="2938239"/>
              <a:ext cx="1014884" cy="494064"/>
            </a:xfrm>
            <a:prstGeom prst="flowChartDocument">
              <a:avLst/>
            </a:prstGeom>
            <a:solidFill>
              <a:srgbClr val="F8C59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 003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Title.xls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Flowchart: Process 8"/>
            <p:cNvSpPr/>
            <p:nvPr/>
          </p:nvSpPr>
          <p:spPr>
            <a:xfrm>
              <a:off x="1384591" y="1628171"/>
              <a:ext cx="658303" cy="494064"/>
            </a:xfrm>
            <a:prstGeom prst="flowChart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Export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CSV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Flowchart: Process 9"/>
            <p:cNvSpPr/>
            <p:nvPr/>
          </p:nvSpPr>
          <p:spPr>
            <a:xfrm>
              <a:off x="1380014" y="2247935"/>
              <a:ext cx="658303" cy="494064"/>
            </a:xfrm>
            <a:prstGeom prst="flowChart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Export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CSV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Flowchart: Process 10"/>
            <p:cNvSpPr/>
            <p:nvPr/>
          </p:nvSpPr>
          <p:spPr>
            <a:xfrm>
              <a:off x="1380014" y="2937048"/>
              <a:ext cx="658303" cy="494064"/>
            </a:xfrm>
            <a:prstGeom prst="flowChart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Export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CSV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Flowchart: Predefined Process 11"/>
            <p:cNvSpPr/>
            <p:nvPr/>
          </p:nvSpPr>
          <p:spPr>
            <a:xfrm>
              <a:off x="1604026" y="3585132"/>
              <a:ext cx="1152031" cy="715093"/>
            </a:xfrm>
            <a:prstGeom prst="flowChartPredefined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Import 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Into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Dataset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/>
            <p:cNvCxnSpPr>
              <a:stCxn id="6" idx="3"/>
              <a:endCxn id="9" idx="1"/>
            </p:cNvCxnSpPr>
            <p:nvPr/>
          </p:nvCxnSpPr>
          <p:spPr>
            <a:xfrm>
              <a:off x="1200039" y="1875203"/>
              <a:ext cx="18455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7" idx="3"/>
              <a:endCxn id="10" idx="1"/>
            </p:cNvCxnSpPr>
            <p:nvPr/>
          </p:nvCxnSpPr>
          <p:spPr>
            <a:xfrm>
              <a:off x="1209177" y="2493681"/>
              <a:ext cx="170837" cy="128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8" idx="3"/>
              <a:endCxn id="11" idx="1"/>
            </p:cNvCxnSpPr>
            <p:nvPr/>
          </p:nvCxnSpPr>
          <p:spPr>
            <a:xfrm flipV="1">
              <a:off x="1200039" y="3184080"/>
              <a:ext cx="179975" cy="11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lowchart: Document 15"/>
            <p:cNvSpPr/>
            <p:nvPr/>
          </p:nvSpPr>
          <p:spPr>
            <a:xfrm>
              <a:off x="171440" y="4791191"/>
              <a:ext cx="1014884" cy="494064"/>
            </a:xfrm>
            <a:prstGeom prst="flowChartDocument">
              <a:avLst/>
            </a:prstGeom>
            <a:solidFill>
              <a:srgbClr val="F8C59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 010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Title.xls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Flowchart: Process 16"/>
            <p:cNvSpPr/>
            <p:nvPr/>
          </p:nvSpPr>
          <p:spPr>
            <a:xfrm>
              <a:off x="1366299" y="4789999"/>
              <a:ext cx="658303" cy="494064"/>
            </a:xfrm>
            <a:prstGeom prst="flowChart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Export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CSV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Straight Arrow Connector 17"/>
            <p:cNvCxnSpPr>
              <a:stCxn id="16" idx="3"/>
              <a:endCxn id="17" idx="1"/>
            </p:cNvCxnSpPr>
            <p:nvPr/>
          </p:nvCxnSpPr>
          <p:spPr>
            <a:xfrm flipV="1">
              <a:off x="1186324" y="5037031"/>
              <a:ext cx="179975" cy="119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lowchart: Card 18"/>
            <p:cNvSpPr/>
            <p:nvPr/>
          </p:nvSpPr>
          <p:spPr>
            <a:xfrm>
              <a:off x="65701" y="5531385"/>
              <a:ext cx="992031" cy="70642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Projects Folder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Flowchart: Predefined Process 19"/>
            <p:cNvSpPr/>
            <p:nvPr/>
          </p:nvSpPr>
          <p:spPr>
            <a:xfrm>
              <a:off x="1384591" y="5665264"/>
              <a:ext cx="1371466" cy="533069"/>
            </a:xfrm>
            <a:prstGeom prst="flowChartPredefined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Predefine</a:t>
              </a:r>
            </a:p>
            <a:p>
              <a:pPr algn="ctr"/>
              <a:r>
                <a:rPr lang="en-US" altLang="zh-CN" sz="1200" dirty="0" err="1" smtClean="0">
                  <a:solidFill>
                    <a:schemeClr val="tx1"/>
                  </a:solidFill>
                </a:rPr>
                <a:t>Getinfo</a:t>
              </a:r>
              <a:r>
                <a:rPr lang="en-US" altLang="zh-CN" sz="1200" dirty="0" smtClean="0">
                  <a:solidFill>
                    <a:schemeClr val="tx1"/>
                  </a:solidFill>
                </a:rPr>
                <a:t> and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Update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1" name="Shape 20"/>
            <p:cNvCxnSpPr>
              <a:stCxn id="17" idx="3"/>
              <a:endCxn id="12" idx="2"/>
            </p:cNvCxnSpPr>
            <p:nvPr/>
          </p:nvCxnSpPr>
          <p:spPr>
            <a:xfrm flipV="1">
              <a:off x="2024602" y="4300225"/>
              <a:ext cx="155439" cy="736807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hape 21"/>
            <p:cNvCxnSpPr>
              <a:stCxn id="11" idx="3"/>
              <a:endCxn id="12" idx="0"/>
            </p:cNvCxnSpPr>
            <p:nvPr/>
          </p:nvCxnSpPr>
          <p:spPr>
            <a:xfrm>
              <a:off x="2038317" y="3184080"/>
              <a:ext cx="141725" cy="401052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286" idx="3"/>
              <a:endCxn id="20" idx="1"/>
            </p:cNvCxnSpPr>
            <p:nvPr/>
          </p:nvCxnSpPr>
          <p:spPr>
            <a:xfrm flipV="1">
              <a:off x="1181556" y="5931799"/>
              <a:ext cx="203035" cy="94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hape 23"/>
            <p:cNvCxnSpPr>
              <a:stCxn id="10" idx="3"/>
            </p:cNvCxnSpPr>
            <p:nvPr/>
          </p:nvCxnSpPr>
          <p:spPr>
            <a:xfrm>
              <a:off x="2038317" y="2494967"/>
              <a:ext cx="288014" cy="1090165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hape 24"/>
            <p:cNvCxnSpPr>
              <a:stCxn id="9" idx="3"/>
            </p:cNvCxnSpPr>
            <p:nvPr/>
          </p:nvCxnSpPr>
          <p:spPr>
            <a:xfrm>
              <a:off x="2042894" y="1875203"/>
              <a:ext cx="429727" cy="170992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an 30"/>
            <p:cNvSpPr/>
            <p:nvPr/>
          </p:nvSpPr>
          <p:spPr>
            <a:xfrm>
              <a:off x="2900349" y="1933250"/>
              <a:ext cx="785812" cy="3755303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Basic</a:t>
              </a:r>
            </a:p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info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2" name="Straight Arrow Connector 31"/>
            <p:cNvCxnSpPr>
              <a:stCxn id="12" idx="3"/>
            </p:cNvCxnSpPr>
            <p:nvPr/>
          </p:nvCxnSpPr>
          <p:spPr>
            <a:xfrm>
              <a:off x="2756057" y="3942679"/>
              <a:ext cx="13000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lowchart: Predefined Process 34"/>
            <p:cNvSpPr/>
            <p:nvPr/>
          </p:nvSpPr>
          <p:spPr>
            <a:xfrm>
              <a:off x="3614730" y="5955437"/>
              <a:ext cx="964800" cy="576000"/>
            </a:xfrm>
            <a:prstGeom prst="flowChartPredefined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 dirty="0" smtClean="0">
                  <a:solidFill>
                    <a:schemeClr val="tx1"/>
                  </a:solidFill>
                </a:rPr>
                <a:t>Predefine</a:t>
              </a:r>
            </a:p>
            <a:p>
              <a:pPr algn="ctr"/>
              <a:r>
                <a:rPr lang="en-US" altLang="zh-CN" sz="1000" dirty="0" smtClean="0">
                  <a:solidFill>
                    <a:schemeClr val="tx1"/>
                  </a:solidFill>
                </a:rPr>
                <a:t>Create / update</a:t>
              </a:r>
            </a:p>
            <a:p>
              <a:pPr algn="ctr"/>
              <a:r>
                <a:rPr lang="en-US" altLang="zh-CN" sz="1000" dirty="0" smtClean="0">
                  <a:solidFill>
                    <a:schemeClr val="tx1"/>
                  </a:solidFill>
                </a:rPr>
                <a:t>View</a:t>
              </a:r>
              <a:endParaRPr lang="zh-CN" altLang="en-US" sz="1000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hape 35"/>
            <p:cNvCxnSpPr>
              <a:stCxn id="31" idx="3"/>
              <a:endCxn id="35" idx="1"/>
            </p:cNvCxnSpPr>
            <p:nvPr/>
          </p:nvCxnSpPr>
          <p:spPr>
            <a:xfrm rot="16200000" flipH="1">
              <a:off x="3176550" y="5805257"/>
              <a:ext cx="554884" cy="321475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lowchart: Process 38"/>
            <p:cNvSpPr/>
            <p:nvPr/>
          </p:nvSpPr>
          <p:spPr>
            <a:xfrm>
              <a:off x="3871904" y="1746611"/>
              <a:ext cx="1080000" cy="4042308"/>
            </a:xfrm>
            <a:prstGeom prst="flowChartProcess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Shape 39"/>
            <p:cNvCxnSpPr>
              <a:stCxn id="20" idx="3"/>
              <a:endCxn id="39" idx="2"/>
            </p:cNvCxnSpPr>
            <p:nvPr/>
          </p:nvCxnSpPr>
          <p:spPr>
            <a:xfrm flipV="1">
              <a:off x="2756057" y="5788919"/>
              <a:ext cx="1655847" cy="142880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Can 42"/>
            <p:cNvSpPr/>
            <p:nvPr/>
          </p:nvSpPr>
          <p:spPr>
            <a:xfrm>
              <a:off x="3929052" y="1790371"/>
              <a:ext cx="971550" cy="789478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Project001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4" name="Can 43"/>
            <p:cNvSpPr/>
            <p:nvPr/>
          </p:nvSpPr>
          <p:spPr>
            <a:xfrm>
              <a:off x="3936199" y="2823244"/>
              <a:ext cx="971550" cy="789478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Project002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5" name="Can 44"/>
            <p:cNvSpPr/>
            <p:nvPr/>
          </p:nvSpPr>
          <p:spPr>
            <a:xfrm>
              <a:off x="3929052" y="3869906"/>
              <a:ext cx="971550" cy="789478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Project003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6" name="Can 45"/>
            <p:cNvSpPr/>
            <p:nvPr/>
          </p:nvSpPr>
          <p:spPr>
            <a:xfrm>
              <a:off x="3929052" y="4961514"/>
              <a:ext cx="971550" cy="789478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Project010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48" name="Straight Connector 47"/>
            <p:cNvCxnSpPr>
              <a:stCxn id="8" idx="2"/>
              <a:endCxn id="16" idx="0"/>
            </p:cNvCxnSpPr>
            <p:nvPr/>
          </p:nvCxnSpPr>
          <p:spPr>
            <a:xfrm flipH="1">
              <a:off x="678882" y="3399640"/>
              <a:ext cx="13715" cy="1391551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45" idx="3"/>
              <a:endCxn id="46" idx="1"/>
            </p:cNvCxnSpPr>
            <p:nvPr/>
          </p:nvCxnSpPr>
          <p:spPr>
            <a:xfrm>
              <a:off x="4414827" y="4659384"/>
              <a:ext cx="0" cy="30213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Elbow Connector 57"/>
            <p:cNvCxnSpPr>
              <a:stCxn id="43" idx="2"/>
              <a:endCxn id="31" idx="4"/>
            </p:cNvCxnSpPr>
            <p:nvPr/>
          </p:nvCxnSpPr>
          <p:spPr>
            <a:xfrm rot="10800000" flipV="1">
              <a:off x="3686162" y="2185110"/>
              <a:ext cx="242891" cy="1625792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Elbow Connector 58"/>
            <p:cNvCxnSpPr>
              <a:stCxn id="44" idx="2"/>
              <a:endCxn id="31" idx="4"/>
            </p:cNvCxnSpPr>
            <p:nvPr/>
          </p:nvCxnSpPr>
          <p:spPr>
            <a:xfrm rot="10800000" flipV="1">
              <a:off x="3686161" y="3217982"/>
              <a:ext cx="250038" cy="592919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Elbow Connector 59"/>
            <p:cNvCxnSpPr>
              <a:stCxn id="45" idx="2"/>
              <a:endCxn id="31" idx="4"/>
            </p:cNvCxnSpPr>
            <p:nvPr/>
          </p:nvCxnSpPr>
          <p:spPr>
            <a:xfrm rot="10800000">
              <a:off x="3686162" y="3810903"/>
              <a:ext cx="242891" cy="453743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Elbow Connector 60"/>
            <p:cNvCxnSpPr>
              <a:stCxn id="46" idx="2"/>
              <a:endCxn id="31" idx="4"/>
            </p:cNvCxnSpPr>
            <p:nvPr/>
          </p:nvCxnSpPr>
          <p:spPr>
            <a:xfrm rot="10800000">
              <a:off x="3686162" y="3810903"/>
              <a:ext cx="242891" cy="154535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Flowchart: Predefined Process 71"/>
            <p:cNvSpPr/>
            <p:nvPr/>
          </p:nvSpPr>
          <p:spPr>
            <a:xfrm>
              <a:off x="5114916" y="1893627"/>
              <a:ext cx="964800" cy="576000"/>
            </a:xfrm>
            <a:prstGeom prst="flowChartPredefined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Predefine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Create / update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77" name="Straight Arrow Connector 76"/>
            <p:cNvCxnSpPr>
              <a:stCxn id="43" idx="4"/>
              <a:endCxn id="72" idx="1"/>
            </p:cNvCxnSpPr>
            <p:nvPr/>
          </p:nvCxnSpPr>
          <p:spPr>
            <a:xfrm flipV="1">
              <a:off x="4900602" y="2181627"/>
              <a:ext cx="214314" cy="348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stCxn id="44" idx="4"/>
              <a:endCxn id="83" idx="1"/>
            </p:cNvCxnSpPr>
            <p:nvPr/>
          </p:nvCxnSpPr>
          <p:spPr>
            <a:xfrm>
              <a:off x="4907749" y="3217983"/>
              <a:ext cx="20769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lowchart: Predefined Process 82"/>
            <p:cNvSpPr/>
            <p:nvPr/>
          </p:nvSpPr>
          <p:spPr>
            <a:xfrm>
              <a:off x="5115443" y="2929983"/>
              <a:ext cx="964800" cy="576000"/>
            </a:xfrm>
            <a:prstGeom prst="flowChartPredefined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Predefine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Create / update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85" name="Flowchart: Predefined Process 84"/>
            <p:cNvSpPr/>
            <p:nvPr/>
          </p:nvSpPr>
          <p:spPr>
            <a:xfrm>
              <a:off x="5110675" y="3982527"/>
              <a:ext cx="964800" cy="576000"/>
            </a:xfrm>
            <a:prstGeom prst="flowChartPredefined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Predefine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Create / update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86" name="Flowchart: Predefined Process 85"/>
            <p:cNvSpPr/>
            <p:nvPr/>
          </p:nvSpPr>
          <p:spPr>
            <a:xfrm>
              <a:off x="5110675" y="5068254"/>
              <a:ext cx="964800" cy="576000"/>
            </a:xfrm>
            <a:prstGeom prst="flowChartPredefined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Predefine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Create / update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87" name="Straight Arrow Connector 86"/>
            <p:cNvCxnSpPr>
              <a:stCxn id="46" idx="4"/>
              <a:endCxn id="86" idx="1"/>
            </p:cNvCxnSpPr>
            <p:nvPr/>
          </p:nvCxnSpPr>
          <p:spPr>
            <a:xfrm>
              <a:off x="4900602" y="5356253"/>
              <a:ext cx="210073" cy="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stCxn id="45" idx="4"/>
              <a:endCxn id="85" idx="1"/>
            </p:cNvCxnSpPr>
            <p:nvPr/>
          </p:nvCxnSpPr>
          <p:spPr>
            <a:xfrm>
              <a:off x="4900602" y="4264645"/>
              <a:ext cx="210073" cy="58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Flowchart: Process 75"/>
            <p:cNvSpPr/>
            <p:nvPr/>
          </p:nvSpPr>
          <p:spPr>
            <a:xfrm>
              <a:off x="5249429" y="2448311"/>
              <a:ext cx="658303" cy="494064"/>
            </a:xfrm>
            <a:prstGeom prst="flowChart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 err="1" smtClean="0">
                  <a:solidFill>
                    <a:schemeClr val="tx1"/>
                  </a:solidFill>
                </a:rPr>
                <a:t>setIndex</a:t>
              </a:r>
              <a:r>
                <a:rPr lang="en-US" altLang="zh-CN" sz="900" dirty="0" smtClean="0">
                  <a:solidFill>
                    <a:schemeClr val="tx1"/>
                  </a:solidFill>
                </a:rPr>
                <a:t> to DB</a:t>
              </a:r>
            </a:p>
          </p:txBody>
        </p:sp>
        <p:sp>
          <p:nvSpPr>
            <p:cNvPr id="93" name="Flowchart: Process 92"/>
            <p:cNvSpPr/>
            <p:nvPr/>
          </p:nvSpPr>
          <p:spPr>
            <a:xfrm>
              <a:off x="5260531" y="3480980"/>
              <a:ext cx="658303" cy="494064"/>
            </a:xfrm>
            <a:prstGeom prst="flowChart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 err="1" smtClean="0">
                  <a:solidFill>
                    <a:schemeClr val="tx1"/>
                  </a:solidFill>
                </a:rPr>
                <a:t>setIndex</a:t>
              </a:r>
              <a:r>
                <a:rPr lang="en-US" altLang="zh-CN" sz="900" dirty="0" smtClean="0">
                  <a:solidFill>
                    <a:schemeClr val="tx1"/>
                  </a:solidFill>
                </a:rPr>
                <a:t> to DB</a:t>
              </a:r>
            </a:p>
          </p:txBody>
        </p:sp>
        <p:sp>
          <p:nvSpPr>
            <p:cNvPr id="94" name="Flowchart: Process 93"/>
            <p:cNvSpPr/>
            <p:nvPr/>
          </p:nvSpPr>
          <p:spPr>
            <a:xfrm>
              <a:off x="5260531" y="4540944"/>
              <a:ext cx="658303" cy="494064"/>
            </a:xfrm>
            <a:prstGeom prst="flowChart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 err="1" smtClean="0">
                  <a:solidFill>
                    <a:schemeClr val="tx1"/>
                  </a:solidFill>
                </a:rPr>
                <a:t>setIndex</a:t>
              </a:r>
              <a:r>
                <a:rPr lang="en-US" altLang="zh-CN" sz="900" dirty="0" smtClean="0">
                  <a:solidFill>
                    <a:schemeClr val="tx1"/>
                  </a:solidFill>
                </a:rPr>
                <a:t> to DB</a:t>
              </a:r>
            </a:p>
          </p:txBody>
        </p:sp>
        <p:sp>
          <p:nvSpPr>
            <p:cNvPr id="95" name="Flowchart: Process 94"/>
            <p:cNvSpPr/>
            <p:nvPr/>
          </p:nvSpPr>
          <p:spPr>
            <a:xfrm>
              <a:off x="5264772" y="5615678"/>
              <a:ext cx="658303" cy="494064"/>
            </a:xfrm>
            <a:prstGeom prst="flowChart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 err="1" smtClean="0">
                  <a:solidFill>
                    <a:schemeClr val="tx1"/>
                  </a:solidFill>
                </a:rPr>
                <a:t>setIndex</a:t>
              </a:r>
              <a:r>
                <a:rPr lang="en-US" altLang="zh-CN" sz="900" dirty="0" smtClean="0">
                  <a:solidFill>
                    <a:schemeClr val="tx1"/>
                  </a:solidFill>
                </a:rPr>
                <a:t> to DB</a:t>
              </a:r>
            </a:p>
          </p:txBody>
        </p:sp>
        <p:cxnSp>
          <p:nvCxnSpPr>
            <p:cNvPr id="107" name="Straight Arrow Connector 106"/>
            <p:cNvCxnSpPr>
              <a:stCxn id="76" idx="1"/>
            </p:cNvCxnSpPr>
            <p:nvPr/>
          </p:nvCxnSpPr>
          <p:spPr>
            <a:xfrm flipH="1" flipV="1">
              <a:off x="4900602" y="2448311"/>
              <a:ext cx="348827" cy="24703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>
              <a:stCxn id="93" idx="1"/>
            </p:cNvCxnSpPr>
            <p:nvPr/>
          </p:nvCxnSpPr>
          <p:spPr>
            <a:xfrm flipH="1" flipV="1">
              <a:off x="4900602" y="3480980"/>
              <a:ext cx="359929" cy="24703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>
              <a:stCxn id="94" idx="1"/>
            </p:cNvCxnSpPr>
            <p:nvPr/>
          </p:nvCxnSpPr>
          <p:spPr>
            <a:xfrm flipH="1" flipV="1">
              <a:off x="4900602" y="4540944"/>
              <a:ext cx="359929" cy="24703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>
              <a:stCxn id="95" idx="1"/>
            </p:cNvCxnSpPr>
            <p:nvPr/>
          </p:nvCxnSpPr>
          <p:spPr>
            <a:xfrm flipH="1" flipV="1">
              <a:off x="4900602" y="5574249"/>
              <a:ext cx="364170" cy="28846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Flowchart: Card 126"/>
            <p:cNvSpPr/>
            <p:nvPr/>
          </p:nvSpPr>
          <p:spPr>
            <a:xfrm>
              <a:off x="6186483" y="1675171"/>
              <a:ext cx="1128713" cy="1034460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Flowchart: Card 125"/>
            <p:cNvSpPr/>
            <p:nvPr/>
          </p:nvSpPr>
          <p:spPr>
            <a:xfrm>
              <a:off x="6300787" y="1732323"/>
              <a:ext cx="1128713" cy="1034460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tlCol="0" anchor="b" anchorCtr="0"/>
            <a:lstStyle/>
            <a:p>
              <a:r>
                <a:rPr lang="en-US" altLang="zh-CN" sz="1000" dirty="0" smtClean="0">
                  <a:solidFill>
                    <a:schemeClr val="tx1"/>
                  </a:solidFill>
                </a:rPr>
                <a:t>Project 001</a:t>
              </a:r>
            </a:p>
            <a:p>
              <a:r>
                <a:rPr lang="en-US" altLang="zh-CN" sz="1000" dirty="0" err="1" smtClean="0">
                  <a:solidFill>
                    <a:schemeClr val="tx1"/>
                  </a:solidFill>
                </a:rPr>
                <a:t>tmpfolder</a:t>
              </a:r>
              <a:endParaRPr lang="zh-CN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8" name="Flowchart: Card 127"/>
            <p:cNvSpPr/>
            <p:nvPr/>
          </p:nvSpPr>
          <p:spPr>
            <a:xfrm>
              <a:off x="6486518" y="1776431"/>
              <a:ext cx="371476" cy="54623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t" anchorCtr="1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 N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132" name="Straight Connector 131"/>
            <p:cNvCxnSpPr/>
            <p:nvPr/>
          </p:nvCxnSpPr>
          <p:spPr>
            <a:xfrm flipH="1" flipV="1">
              <a:off x="6657976" y="2101932"/>
              <a:ext cx="209550" cy="177869"/>
            </a:xfrm>
            <a:prstGeom prst="line">
              <a:avLst/>
            </a:prstGeom>
            <a:solidFill>
              <a:srgbClr val="F8C59E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Flowchart: Card 128"/>
            <p:cNvSpPr/>
            <p:nvPr/>
          </p:nvSpPr>
          <p:spPr>
            <a:xfrm>
              <a:off x="6824662" y="1871679"/>
              <a:ext cx="371476" cy="54623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1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 2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 flipV="1">
              <a:off x="6186483" y="1885967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H="1" flipV="1">
              <a:off x="6410323" y="1681167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 flipH="1" flipV="1">
              <a:off x="6181715" y="2709903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 flipH="1" flipV="1">
              <a:off x="7324755" y="1681167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Flowchart: Card 155"/>
            <p:cNvSpPr/>
            <p:nvPr/>
          </p:nvSpPr>
          <p:spPr>
            <a:xfrm>
              <a:off x="6191212" y="2735142"/>
              <a:ext cx="1128713" cy="1034460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Flowchart: Card 156"/>
            <p:cNvSpPr/>
            <p:nvPr/>
          </p:nvSpPr>
          <p:spPr>
            <a:xfrm>
              <a:off x="6305516" y="2792294"/>
              <a:ext cx="1128713" cy="1034460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tlCol="0" anchor="b" anchorCtr="0"/>
            <a:lstStyle/>
            <a:p>
              <a:r>
                <a:rPr lang="en-US" altLang="zh-CN" sz="1000" dirty="0" smtClean="0">
                  <a:solidFill>
                    <a:schemeClr val="tx1"/>
                  </a:solidFill>
                </a:rPr>
                <a:t>Project 002</a:t>
              </a:r>
            </a:p>
            <a:p>
              <a:r>
                <a:rPr lang="en-US" altLang="zh-CN" sz="1000" dirty="0" err="1" smtClean="0">
                  <a:solidFill>
                    <a:schemeClr val="tx1"/>
                  </a:solidFill>
                </a:rPr>
                <a:t>tmpfolder</a:t>
              </a:r>
              <a:endParaRPr lang="zh-CN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58" name="Flowchart: Card 157"/>
            <p:cNvSpPr/>
            <p:nvPr/>
          </p:nvSpPr>
          <p:spPr>
            <a:xfrm>
              <a:off x="6491247" y="2836402"/>
              <a:ext cx="371476" cy="54623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t" anchorCtr="1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 N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159" name="Straight Connector 158"/>
            <p:cNvCxnSpPr/>
            <p:nvPr/>
          </p:nvCxnSpPr>
          <p:spPr>
            <a:xfrm flipH="1" flipV="1">
              <a:off x="6662705" y="3161903"/>
              <a:ext cx="209550" cy="177869"/>
            </a:xfrm>
            <a:prstGeom prst="line">
              <a:avLst/>
            </a:prstGeom>
            <a:solidFill>
              <a:srgbClr val="F8C59E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Flowchart: Card 159"/>
            <p:cNvSpPr/>
            <p:nvPr/>
          </p:nvSpPr>
          <p:spPr>
            <a:xfrm>
              <a:off x="6829391" y="2931650"/>
              <a:ext cx="371476" cy="54623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1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 2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162" name="Straight Connector 161"/>
            <p:cNvCxnSpPr/>
            <p:nvPr/>
          </p:nvCxnSpPr>
          <p:spPr>
            <a:xfrm flipH="1" flipV="1">
              <a:off x="6191212" y="2945938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H="1" flipV="1">
              <a:off x="6415052" y="2741138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 flipH="1" flipV="1">
              <a:off x="6186444" y="3769874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flipH="1" flipV="1">
              <a:off x="7329484" y="2741138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Flowchart: Card 166"/>
            <p:cNvSpPr/>
            <p:nvPr/>
          </p:nvSpPr>
          <p:spPr>
            <a:xfrm>
              <a:off x="6176924" y="3798401"/>
              <a:ext cx="1128713" cy="1034460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Flowchart: Card 167"/>
            <p:cNvSpPr/>
            <p:nvPr/>
          </p:nvSpPr>
          <p:spPr>
            <a:xfrm>
              <a:off x="6291228" y="3855553"/>
              <a:ext cx="1128713" cy="1034460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tlCol="0" anchor="b" anchorCtr="0"/>
            <a:lstStyle/>
            <a:p>
              <a:r>
                <a:rPr lang="en-US" altLang="zh-CN" sz="1000" dirty="0" smtClean="0">
                  <a:solidFill>
                    <a:schemeClr val="tx1"/>
                  </a:solidFill>
                </a:rPr>
                <a:t>Project 003</a:t>
              </a:r>
            </a:p>
            <a:p>
              <a:r>
                <a:rPr lang="en-US" altLang="zh-CN" sz="1000" dirty="0" err="1" smtClean="0">
                  <a:solidFill>
                    <a:schemeClr val="tx1"/>
                  </a:solidFill>
                </a:rPr>
                <a:t>tmpfolder</a:t>
              </a:r>
              <a:endParaRPr lang="zh-CN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69" name="Flowchart: Card 168"/>
            <p:cNvSpPr/>
            <p:nvPr/>
          </p:nvSpPr>
          <p:spPr>
            <a:xfrm>
              <a:off x="6476959" y="3899661"/>
              <a:ext cx="371476" cy="54623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t" anchorCtr="1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 N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170" name="Straight Connector 169"/>
            <p:cNvCxnSpPr/>
            <p:nvPr/>
          </p:nvCxnSpPr>
          <p:spPr>
            <a:xfrm flipH="1" flipV="1">
              <a:off x="6648417" y="4225162"/>
              <a:ext cx="209550" cy="177869"/>
            </a:xfrm>
            <a:prstGeom prst="line">
              <a:avLst/>
            </a:prstGeom>
            <a:solidFill>
              <a:srgbClr val="F8C59E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Flowchart: Card 170"/>
            <p:cNvSpPr/>
            <p:nvPr/>
          </p:nvSpPr>
          <p:spPr>
            <a:xfrm>
              <a:off x="6815103" y="3994909"/>
              <a:ext cx="371476" cy="54623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1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 2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173" name="Straight Connector 172"/>
            <p:cNvCxnSpPr/>
            <p:nvPr/>
          </p:nvCxnSpPr>
          <p:spPr>
            <a:xfrm flipH="1" flipV="1">
              <a:off x="6176924" y="4009197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 flipH="1" flipV="1">
              <a:off x="6400764" y="3804397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 flipH="1" flipV="1">
              <a:off x="6172156" y="4833133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 flipH="1" flipV="1">
              <a:off x="7315196" y="3804397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Flowchart: Card 177"/>
            <p:cNvSpPr/>
            <p:nvPr/>
          </p:nvSpPr>
          <p:spPr>
            <a:xfrm>
              <a:off x="6181653" y="4889013"/>
              <a:ext cx="1128713" cy="1034460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Flowchart: Card 178"/>
            <p:cNvSpPr/>
            <p:nvPr/>
          </p:nvSpPr>
          <p:spPr>
            <a:xfrm>
              <a:off x="6295957" y="4946165"/>
              <a:ext cx="1128713" cy="1034460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tlCol="0" anchor="b" anchorCtr="0"/>
            <a:lstStyle/>
            <a:p>
              <a:r>
                <a:rPr lang="en-US" altLang="zh-CN" sz="1000" dirty="0" smtClean="0">
                  <a:solidFill>
                    <a:schemeClr val="tx1"/>
                  </a:solidFill>
                </a:rPr>
                <a:t>Project 010</a:t>
              </a:r>
            </a:p>
            <a:p>
              <a:r>
                <a:rPr lang="en-US" altLang="zh-CN" sz="1000" dirty="0" err="1" smtClean="0">
                  <a:solidFill>
                    <a:schemeClr val="tx1"/>
                  </a:solidFill>
                </a:rPr>
                <a:t>tmpfolder</a:t>
              </a:r>
              <a:endParaRPr lang="zh-CN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80" name="Flowchart: Card 179"/>
            <p:cNvSpPr/>
            <p:nvPr/>
          </p:nvSpPr>
          <p:spPr>
            <a:xfrm>
              <a:off x="6481688" y="4990273"/>
              <a:ext cx="371476" cy="54623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t" anchorCtr="1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 N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181" name="Straight Connector 180"/>
            <p:cNvCxnSpPr/>
            <p:nvPr/>
          </p:nvCxnSpPr>
          <p:spPr>
            <a:xfrm flipH="1" flipV="1">
              <a:off x="6653146" y="5315774"/>
              <a:ext cx="209550" cy="177869"/>
            </a:xfrm>
            <a:prstGeom prst="line">
              <a:avLst/>
            </a:prstGeom>
            <a:solidFill>
              <a:srgbClr val="F8C59E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Flowchart: Card 181"/>
            <p:cNvSpPr/>
            <p:nvPr/>
          </p:nvSpPr>
          <p:spPr>
            <a:xfrm>
              <a:off x="6819832" y="5085521"/>
              <a:ext cx="371476" cy="54623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1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 2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184" name="Straight Connector 183"/>
            <p:cNvCxnSpPr/>
            <p:nvPr/>
          </p:nvCxnSpPr>
          <p:spPr>
            <a:xfrm flipH="1" flipV="1">
              <a:off x="6181653" y="5099809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H="1" flipV="1">
              <a:off x="6405493" y="4895009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flipH="1" flipV="1">
              <a:off x="6176885" y="5923745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flipH="1" flipV="1">
              <a:off x="7319925" y="4895009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Arrow Connector 194"/>
            <p:cNvCxnSpPr>
              <a:stCxn id="83" idx="3"/>
            </p:cNvCxnSpPr>
            <p:nvPr/>
          </p:nvCxnSpPr>
          <p:spPr>
            <a:xfrm>
              <a:off x="6080243" y="3217983"/>
              <a:ext cx="22050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Arrow Connector 201"/>
            <p:cNvCxnSpPr/>
            <p:nvPr/>
          </p:nvCxnSpPr>
          <p:spPr>
            <a:xfrm>
              <a:off x="6075475" y="4284815"/>
              <a:ext cx="22050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Arrow Connector 202"/>
            <p:cNvCxnSpPr/>
            <p:nvPr/>
          </p:nvCxnSpPr>
          <p:spPr>
            <a:xfrm>
              <a:off x="6075475" y="2198767"/>
              <a:ext cx="22050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Arrow Connector 203"/>
            <p:cNvCxnSpPr/>
            <p:nvPr/>
          </p:nvCxnSpPr>
          <p:spPr>
            <a:xfrm>
              <a:off x="6085034" y="5356254"/>
              <a:ext cx="22050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3" name="Group 212"/>
            <p:cNvGrpSpPr/>
            <p:nvPr/>
          </p:nvGrpSpPr>
          <p:grpSpPr>
            <a:xfrm>
              <a:off x="7629532" y="1790719"/>
              <a:ext cx="1153952" cy="798576"/>
              <a:chOff x="7629532" y="1995505"/>
              <a:chExt cx="1153952" cy="798576"/>
            </a:xfrm>
          </p:grpSpPr>
          <p:sp>
            <p:nvSpPr>
              <p:cNvPr id="206" name="Flowchart: Document 205"/>
              <p:cNvSpPr/>
              <p:nvPr/>
            </p:nvSpPr>
            <p:spPr>
              <a:xfrm>
                <a:off x="7629532" y="1995505"/>
                <a:ext cx="792000" cy="450912"/>
              </a:xfrm>
              <a:prstGeom prst="flowChartDocument">
                <a:avLst/>
              </a:prstGeom>
              <a:solidFill>
                <a:srgbClr val="F8C59E"/>
              </a:solidFill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tIns="46800" rIns="36000" rtlCol="0" anchor="ctr"/>
              <a:lstStyle/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Subpage N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HTML or XML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09" name="Straight Connector 208"/>
              <p:cNvCxnSpPr/>
              <p:nvPr/>
            </p:nvCxnSpPr>
            <p:spPr>
              <a:xfrm>
                <a:off x="7740000" y="2349582"/>
                <a:ext cx="295280" cy="166659"/>
              </a:xfrm>
              <a:prstGeom prst="line">
                <a:avLst/>
              </a:prstGeom>
              <a:solidFill>
                <a:srgbClr val="F8C59E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7" name="Flowchart: Document 206"/>
              <p:cNvSpPr/>
              <p:nvPr/>
            </p:nvSpPr>
            <p:spPr>
              <a:xfrm>
                <a:off x="7924812" y="2290785"/>
                <a:ext cx="792000" cy="450912"/>
              </a:xfrm>
              <a:prstGeom prst="flowChartDocument">
                <a:avLst/>
              </a:prstGeom>
              <a:solidFill>
                <a:srgbClr val="F8C59E"/>
              </a:solidFill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tIns="46800" rIns="36000" rtlCol="0" anchor="ctr"/>
              <a:lstStyle/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Subpage 2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HTML or XML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8" name="Flowchart: Document 207"/>
              <p:cNvSpPr/>
              <p:nvPr/>
            </p:nvSpPr>
            <p:spPr>
              <a:xfrm>
                <a:off x="7991484" y="2343169"/>
                <a:ext cx="792000" cy="450912"/>
              </a:xfrm>
              <a:prstGeom prst="flowChartDocument">
                <a:avLst/>
              </a:prstGeom>
              <a:solidFill>
                <a:srgbClr val="F8C59E"/>
              </a:solidFill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tIns="46800" rIns="36000" bIns="0" rtlCol="0" anchor="ctr"/>
              <a:lstStyle/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Project001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Subpage 1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HTML or XML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5" name="Group 214"/>
            <p:cNvGrpSpPr/>
            <p:nvPr/>
          </p:nvGrpSpPr>
          <p:grpSpPr>
            <a:xfrm>
              <a:off x="7632862" y="2857996"/>
              <a:ext cx="1153952" cy="798576"/>
              <a:chOff x="7629532" y="1995505"/>
              <a:chExt cx="1153952" cy="798576"/>
            </a:xfrm>
          </p:grpSpPr>
          <p:sp>
            <p:nvSpPr>
              <p:cNvPr id="216" name="Flowchart: Document 215"/>
              <p:cNvSpPr/>
              <p:nvPr/>
            </p:nvSpPr>
            <p:spPr>
              <a:xfrm>
                <a:off x="7629532" y="1995505"/>
                <a:ext cx="792000" cy="450912"/>
              </a:xfrm>
              <a:prstGeom prst="flowChartDocument">
                <a:avLst/>
              </a:prstGeom>
              <a:solidFill>
                <a:srgbClr val="F8C59E"/>
              </a:solidFill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tIns="46800" rIns="36000" rtlCol="0" anchor="ctr"/>
              <a:lstStyle/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Subpage N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HTML or XML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17" name="Straight Connector 216"/>
              <p:cNvCxnSpPr/>
              <p:nvPr/>
            </p:nvCxnSpPr>
            <p:spPr>
              <a:xfrm>
                <a:off x="7740000" y="2349582"/>
                <a:ext cx="295280" cy="166659"/>
              </a:xfrm>
              <a:prstGeom prst="line">
                <a:avLst/>
              </a:prstGeom>
              <a:solidFill>
                <a:srgbClr val="F8C59E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8" name="Flowchart: Document 217"/>
              <p:cNvSpPr/>
              <p:nvPr/>
            </p:nvSpPr>
            <p:spPr>
              <a:xfrm>
                <a:off x="7924812" y="2290785"/>
                <a:ext cx="792000" cy="450912"/>
              </a:xfrm>
              <a:prstGeom prst="flowChartDocument">
                <a:avLst/>
              </a:prstGeom>
              <a:solidFill>
                <a:srgbClr val="F8C59E"/>
              </a:solidFill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tIns="46800" rIns="36000" rtlCol="0" anchor="ctr"/>
              <a:lstStyle/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Subpage 2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HTML or XML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9" name="Flowchart: Document 218"/>
              <p:cNvSpPr/>
              <p:nvPr/>
            </p:nvSpPr>
            <p:spPr>
              <a:xfrm>
                <a:off x="7991484" y="2343169"/>
                <a:ext cx="792000" cy="450912"/>
              </a:xfrm>
              <a:prstGeom prst="flowChartDocument">
                <a:avLst/>
              </a:prstGeom>
              <a:solidFill>
                <a:srgbClr val="F8C59E"/>
              </a:solidFill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tIns="46800" rIns="36000" bIns="0" rtlCol="0" anchor="ctr"/>
              <a:lstStyle/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Project002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Subpage 1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HTML or XML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0" name="Group 219"/>
            <p:cNvGrpSpPr/>
            <p:nvPr/>
          </p:nvGrpSpPr>
          <p:grpSpPr>
            <a:xfrm>
              <a:off x="7611348" y="3946468"/>
              <a:ext cx="1153952" cy="798576"/>
              <a:chOff x="7629532" y="1995505"/>
              <a:chExt cx="1153952" cy="798576"/>
            </a:xfrm>
          </p:grpSpPr>
          <p:sp>
            <p:nvSpPr>
              <p:cNvPr id="221" name="Flowchart: Document 220"/>
              <p:cNvSpPr/>
              <p:nvPr/>
            </p:nvSpPr>
            <p:spPr>
              <a:xfrm>
                <a:off x="7629532" y="1995505"/>
                <a:ext cx="792000" cy="450912"/>
              </a:xfrm>
              <a:prstGeom prst="flowChartDocument">
                <a:avLst/>
              </a:prstGeom>
              <a:solidFill>
                <a:srgbClr val="F8C59E"/>
              </a:solidFill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tIns="46800" rIns="36000" rtlCol="0" anchor="ctr"/>
              <a:lstStyle/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Subpage N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HTML or XML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22" name="Straight Connector 221"/>
              <p:cNvCxnSpPr/>
              <p:nvPr/>
            </p:nvCxnSpPr>
            <p:spPr>
              <a:xfrm>
                <a:off x="7740000" y="2349582"/>
                <a:ext cx="295280" cy="166659"/>
              </a:xfrm>
              <a:prstGeom prst="line">
                <a:avLst/>
              </a:prstGeom>
              <a:solidFill>
                <a:srgbClr val="F8C59E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" name="Flowchart: Document 222"/>
              <p:cNvSpPr/>
              <p:nvPr/>
            </p:nvSpPr>
            <p:spPr>
              <a:xfrm>
                <a:off x="7924812" y="2290785"/>
                <a:ext cx="792000" cy="450912"/>
              </a:xfrm>
              <a:prstGeom prst="flowChartDocument">
                <a:avLst/>
              </a:prstGeom>
              <a:solidFill>
                <a:srgbClr val="F8C59E"/>
              </a:solidFill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tIns="46800" rIns="36000" rtlCol="0" anchor="ctr"/>
              <a:lstStyle/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Subpage 2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HTML or XML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Flowchart: Document 223"/>
              <p:cNvSpPr/>
              <p:nvPr/>
            </p:nvSpPr>
            <p:spPr>
              <a:xfrm>
                <a:off x="7991484" y="2343169"/>
                <a:ext cx="792000" cy="450912"/>
              </a:xfrm>
              <a:prstGeom prst="flowChartDocument">
                <a:avLst/>
              </a:prstGeom>
              <a:solidFill>
                <a:srgbClr val="F8C59E"/>
              </a:solidFill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tIns="46800" rIns="36000" bIns="0" rtlCol="0" anchor="ctr"/>
              <a:lstStyle/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Project003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Subpage 1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HTML or XML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5" name="Group 224"/>
            <p:cNvGrpSpPr/>
            <p:nvPr/>
          </p:nvGrpSpPr>
          <p:grpSpPr>
            <a:xfrm>
              <a:off x="7629532" y="5008627"/>
              <a:ext cx="1153952" cy="798576"/>
              <a:chOff x="7629532" y="1995505"/>
              <a:chExt cx="1153952" cy="798576"/>
            </a:xfrm>
          </p:grpSpPr>
          <p:sp>
            <p:nvSpPr>
              <p:cNvPr id="226" name="Flowchart: Document 225"/>
              <p:cNvSpPr/>
              <p:nvPr/>
            </p:nvSpPr>
            <p:spPr>
              <a:xfrm>
                <a:off x="7629532" y="1995505"/>
                <a:ext cx="792000" cy="450912"/>
              </a:xfrm>
              <a:prstGeom prst="flowChartDocument">
                <a:avLst/>
              </a:prstGeom>
              <a:solidFill>
                <a:srgbClr val="F8C59E"/>
              </a:solidFill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tIns="46800" rIns="36000" rtlCol="0" anchor="ctr"/>
              <a:lstStyle/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Subpage N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HTML or XML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27" name="Straight Connector 226"/>
              <p:cNvCxnSpPr/>
              <p:nvPr/>
            </p:nvCxnSpPr>
            <p:spPr>
              <a:xfrm>
                <a:off x="7740000" y="2349582"/>
                <a:ext cx="295280" cy="166659"/>
              </a:xfrm>
              <a:prstGeom prst="line">
                <a:avLst/>
              </a:prstGeom>
              <a:solidFill>
                <a:srgbClr val="F8C59E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8" name="Flowchart: Document 227"/>
              <p:cNvSpPr/>
              <p:nvPr/>
            </p:nvSpPr>
            <p:spPr>
              <a:xfrm>
                <a:off x="7924812" y="2290785"/>
                <a:ext cx="792000" cy="450912"/>
              </a:xfrm>
              <a:prstGeom prst="flowChartDocument">
                <a:avLst/>
              </a:prstGeom>
              <a:solidFill>
                <a:srgbClr val="F8C59E"/>
              </a:solidFill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tIns="46800" rIns="36000" rtlCol="0" anchor="ctr"/>
              <a:lstStyle/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Subpage 2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HTML or XML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Flowchart: Document 228"/>
              <p:cNvSpPr/>
              <p:nvPr/>
            </p:nvSpPr>
            <p:spPr>
              <a:xfrm>
                <a:off x="7991484" y="2343169"/>
                <a:ext cx="792000" cy="450912"/>
              </a:xfrm>
              <a:prstGeom prst="flowChartDocument">
                <a:avLst/>
              </a:prstGeom>
              <a:solidFill>
                <a:srgbClr val="F8C59E"/>
              </a:solidFill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36000" tIns="46800" rIns="36000" bIns="0" rtlCol="0" anchor="ctr"/>
              <a:lstStyle/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Project010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Subpage 1</a:t>
                </a:r>
              </a:p>
              <a:p>
                <a:pPr algn="ctr"/>
                <a:r>
                  <a:rPr lang="en-US" altLang="zh-CN" sz="900" dirty="0" smtClean="0">
                    <a:solidFill>
                      <a:schemeClr val="tx1"/>
                    </a:solidFill>
                  </a:rPr>
                  <a:t>HTML or XML</a:t>
                </a: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31" name="Straight Arrow Connector 230"/>
            <p:cNvCxnSpPr>
              <a:endCxn id="206" idx="1"/>
            </p:cNvCxnSpPr>
            <p:nvPr/>
          </p:nvCxnSpPr>
          <p:spPr>
            <a:xfrm flipV="1">
              <a:off x="7315196" y="2016175"/>
              <a:ext cx="314336" cy="4797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Arrow Connector 234"/>
            <p:cNvCxnSpPr>
              <a:endCxn id="208" idx="1"/>
            </p:cNvCxnSpPr>
            <p:nvPr/>
          </p:nvCxnSpPr>
          <p:spPr>
            <a:xfrm>
              <a:off x="7300883" y="2363839"/>
              <a:ext cx="69060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/>
            <p:cNvCxnSpPr/>
            <p:nvPr/>
          </p:nvCxnSpPr>
          <p:spPr>
            <a:xfrm>
              <a:off x="7238963" y="2301919"/>
              <a:ext cx="69060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Flowchart: Card 129"/>
            <p:cNvSpPr/>
            <p:nvPr/>
          </p:nvSpPr>
          <p:spPr>
            <a:xfrm>
              <a:off x="6924678" y="1985983"/>
              <a:ext cx="371476" cy="54623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1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 1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246" name="Straight Arrow Connector 245"/>
            <p:cNvCxnSpPr/>
            <p:nvPr/>
          </p:nvCxnSpPr>
          <p:spPr>
            <a:xfrm flipV="1">
              <a:off x="7315171" y="3128530"/>
              <a:ext cx="314336" cy="4797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Arrow Connector 246"/>
            <p:cNvCxnSpPr/>
            <p:nvPr/>
          </p:nvCxnSpPr>
          <p:spPr>
            <a:xfrm>
              <a:off x="7300858" y="3476194"/>
              <a:ext cx="69060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Arrow Connector 247"/>
            <p:cNvCxnSpPr/>
            <p:nvPr/>
          </p:nvCxnSpPr>
          <p:spPr>
            <a:xfrm>
              <a:off x="7238938" y="3385698"/>
              <a:ext cx="69060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Flowchart: Card 160"/>
            <p:cNvSpPr/>
            <p:nvPr/>
          </p:nvSpPr>
          <p:spPr>
            <a:xfrm>
              <a:off x="6929407" y="3045954"/>
              <a:ext cx="371476" cy="54623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1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 1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249" name="Straight Arrow Connector 248"/>
            <p:cNvCxnSpPr/>
            <p:nvPr/>
          </p:nvCxnSpPr>
          <p:spPr>
            <a:xfrm flipV="1">
              <a:off x="7300947" y="4174439"/>
              <a:ext cx="314336" cy="4797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Arrow Connector 249"/>
            <p:cNvCxnSpPr/>
            <p:nvPr/>
          </p:nvCxnSpPr>
          <p:spPr>
            <a:xfrm>
              <a:off x="7286634" y="4522103"/>
              <a:ext cx="69060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Arrow Connector 250"/>
            <p:cNvCxnSpPr/>
            <p:nvPr/>
          </p:nvCxnSpPr>
          <p:spPr>
            <a:xfrm>
              <a:off x="7224714" y="4431607"/>
              <a:ext cx="69060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Arrow Connector 251"/>
            <p:cNvCxnSpPr/>
            <p:nvPr/>
          </p:nvCxnSpPr>
          <p:spPr>
            <a:xfrm flipV="1">
              <a:off x="7315171" y="5283737"/>
              <a:ext cx="314336" cy="4797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Arrow Connector 252"/>
            <p:cNvCxnSpPr/>
            <p:nvPr/>
          </p:nvCxnSpPr>
          <p:spPr>
            <a:xfrm>
              <a:off x="7300858" y="5631401"/>
              <a:ext cx="69060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Arrow Connector 253"/>
            <p:cNvCxnSpPr/>
            <p:nvPr/>
          </p:nvCxnSpPr>
          <p:spPr>
            <a:xfrm>
              <a:off x="7238938" y="5540905"/>
              <a:ext cx="69060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Flowchart: Card 182"/>
            <p:cNvSpPr/>
            <p:nvPr/>
          </p:nvSpPr>
          <p:spPr>
            <a:xfrm>
              <a:off x="6919848" y="5199825"/>
              <a:ext cx="371476" cy="54623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1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 1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172" name="Flowchart: Card 171"/>
            <p:cNvSpPr/>
            <p:nvPr/>
          </p:nvSpPr>
          <p:spPr>
            <a:xfrm>
              <a:off x="6915119" y="4109213"/>
              <a:ext cx="371476" cy="54623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 anchorCtr="1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View 1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3793322" y="1499579"/>
              <a:ext cx="1243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/>
                <a:t>BDs Structure</a:t>
              </a:r>
              <a:endParaRPr lang="zh-CN" altLang="en-US" sz="1200" dirty="0"/>
            </a:p>
          </p:txBody>
        </p:sp>
        <p:sp>
          <p:nvSpPr>
            <p:cNvPr id="258" name="TextBox 257"/>
            <p:cNvSpPr txBox="1"/>
            <p:nvPr/>
          </p:nvSpPr>
          <p:spPr>
            <a:xfrm>
              <a:off x="2693189" y="1474849"/>
              <a:ext cx="12430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/>
                <a:t>Subject-level</a:t>
              </a:r>
            </a:p>
            <a:p>
              <a:pPr algn="ctr"/>
              <a:r>
                <a:rPr lang="en-US" altLang="zh-CN" sz="1200" dirty="0" smtClean="0"/>
                <a:t>Structure</a:t>
              </a:r>
              <a:endParaRPr lang="zh-CN" altLang="en-US" sz="1200" dirty="0"/>
            </a:p>
          </p:txBody>
        </p:sp>
        <p:cxnSp>
          <p:nvCxnSpPr>
            <p:cNvPr id="259" name="Shape 258"/>
            <p:cNvCxnSpPr/>
            <p:nvPr/>
          </p:nvCxnSpPr>
          <p:spPr>
            <a:xfrm flipV="1">
              <a:off x="4579530" y="6140061"/>
              <a:ext cx="3614355" cy="116544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Arrow Connector 267"/>
            <p:cNvCxnSpPr>
              <a:endCxn id="76" idx="3"/>
            </p:cNvCxnSpPr>
            <p:nvPr/>
          </p:nvCxnSpPr>
          <p:spPr>
            <a:xfrm flipH="1">
              <a:off x="5907732" y="2417913"/>
              <a:ext cx="393055" cy="27743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Arrow Connector 270"/>
            <p:cNvCxnSpPr>
              <a:endCxn id="93" idx="3"/>
            </p:cNvCxnSpPr>
            <p:nvPr/>
          </p:nvCxnSpPr>
          <p:spPr>
            <a:xfrm flipH="1">
              <a:off x="5918834" y="3431112"/>
              <a:ext cx="381953" cy="2969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Arrow Connector 273"/>
            <p:cNvCxnSpPr>
              <a:endCxn id="94" idx="3"/>
            </p:cNvCxnSpPr>
            <p:nvPr/>
          </p:nvCxnSpPr>
          <p:spPr>
            <a:xfrm flipH="1">
              <a:off x="5918834" y="4522103"/>
              <a:ext cx="367626" cy="2658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Arrow Connector 276"/>
            <p:cNvCxnSpPr>
              <a:endCxn id="95" idx="3"/>
            </p:cNvCxnSpPr>
            <p:nvPr/>
          </p:nvCxnSpPr>
          <p:spPr>
            <a:xfrm flipH="1">
              <a:off x="5923075" y="5644254"/>
              <a:ext cx="363385" cy="21845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TextBox 279"/>
            <p:cNvSpPr txBox="1"/>
            <p:nvPr/>
          </p:nvSpPr>
          <p:spPr>
            <a:xfrm>
              <a:off x="7579442" y="5863062"/>
              <a:ext cx="1243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/>
                <a:t>Home page</a:t>
              </a:r>
              <a:endParaRPr lang="zh-CN" altLang="en-US" sz="1200" dirty="0"/>
            </a:p>
          </p:txBody>
        </p:sp>
        <p:sp>
          <p:nvSpPr>
            <p:cNvPr id="286" name="Flowchart: Card 285"/>
            <p:cNvSpPr/>
            <p:nvPr/>
          </p:nvSpPr>
          <p:spPr>
            <a:xfrm>
              <a:off x="189525" y="5579536"/>
              <a:ext cx="992031" cy="70642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Projects Folder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89" name="Straight Connector 288"/>
            <p:cNvCxnSpPr/>
            <p:nvPr/>
          </p:nvCxnSpPr>
          <p:spPr>
            <a:xfrm flipH="1" flipV="1">
              <a:off x="271456" y="5538924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/>
            <p:cNvCxnSpPr/>
            <p:nvPr/>
          </p:nvCxnSpPr>
          <p:spPr>
            <a:xfrm flipH="1" flipV="1">
              <a:off x="80944" y="5677036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/>
            <p:cNvCxnSpPr/>
            <p:nvPr/>
          </p:nvCxnSpPr>
          <p:spPr>
            <a:xfrm flipH="1" flipV="1">
              <a:off x="1052528" y="5534156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flipH="1" flipV="1">
              <a:off x="66656" y="6234268"/>
              <a:ext cx="114304" cy="47632"/>
            </a:xfrm>
            <a:prstGeom prst="line">
              <a:avLst/>
            </a:prstGeom>
            <a:solidFill>
              <a:srgbClr val="F8C59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ounded Rectangle 190"/>
            <p:cNvSpPr/>
            <p:nvPr/>
          </p:nvSpPr>
          <p:spPr>
            <a:xfrm>
              <a:off x="65701" y="1370988"/>
              <a:ext cx="2406920" cy="5492403"/>
            </a:xfrm>
            <a:prstGeom prst="roundRect">
              <a:avLst/>
            </a:prstGeom>
            <a:solidFill>
              <a:srgbClr val="F88050">
                <a:alpha val="65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303725" y="3213817"/>
              <a:ext cx="1940571" cy="9142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/>
                <a:t>Input</a:t>
              </a:r>
            </a:p>
            <a:p>
              <a:pPr algn="ctr"/>
              <a:r>
                <a:rPr lang="en-US" altLang="zh-CN" sz="1600" dirty="0" err="1" smtClean="0"/>
                <a:t>Xls</a:t>
              </a:r>
              <a:r>
                <a:rPr lang="en-US" altLang="zh-CN" sz="1600" dirty="0" smtClean="0"/>
                <a:t> or Folders</a:t>
              </a:r>
              <a:endParaRPr lang="zh-CN" altLang="en-US" sz="1600" dirty="0"/>
            </a:p>
          </p:txBody>
        </p:sp>
        <p:sp>
          <p:nvSpPr>
            <p:cNvPr id="192" name="Rounded Rectangle 191"/>
            <p:cNvSpPr/>
            <p:nvPr/>
          </p:nvSpPr>
          <p:spPr>
            <a:xfrm>
              <a:off x="2464141" y="1327268"/>
              <a:ext cx="3184186" cy="5536123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6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2900348" y="3369207"/>
              <a:ext cx="2215094" cy="6757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 smtClean="0"/>
                <a:t>Datasets</a:t>
              </a:r>
              <a:endParaRPr lang="zh-CN" altLang="en-US" dirty="0"/>
            </a:p>
          </p:txBody>
        </p:sp>
        <p:sp>
          <p:nvSpPr>
            <p:cNvPr id="193" name="Rounded Rectangle 192"/>
            <p:cNvSpPr/>
            <p:nvPr/>
          </p:nvSpPr>
          <p:spPr>
            <a:xfrm>
              <a:off x="5648326" y="1321594"/>
              <a:ext cx="3228974" cy="5541797"/>
            </a:xfrm>
            <a:prstGeom prst="roundRect">
              <a:avLst/>
            </a:prstGeom>
            <a:solidFill>
              <a:srgbClr val="F88050">
                <a:alpha val="7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6128225" y="3210493"/>
              <a:ext cx="2345492" cy="10335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 smtClean="0"/>
                <a:t>Output</a:t>
              </a:r>
            </a:p>
            <a:p>
              <a:pPr algn="ctr"/>
              <a:r>
                <a:rPr lang="en-US" altLang="zh-CN" dirty="0" smtClean="0"/>
                <a:t>HTML or XML</a:t>
              </a:r>
              <a:endParaRPr lang="zh-CN" altLang="en-US" dirty="0"/>
            </a:p>
          </p:txBody>
        </p:sp>
      </p:grpSp>
    </p:spTree>
  </p:cSld>
  <p:clrMapOvr>
    <a:masterClrMapping/>
  </p:clrMapOvr>
  <p:transition advTm="6099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 txBox="1">
            <a:spLocks noChangeArrowheads="1"/>
          </p:cNvSpPr>
          <p:nvPr/>
        </p:nvSpPr>
        <p:spPr bwMode="auto">
          <a:xfrm>
            <a:off x="457200" y="920750"/>
            <a:ext cx="77597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SG" altLang="zh-CN" sz="2800" b="1" dirty="0">
                <a:solidFill>
                  <a:schemeClr val="tx2"/>
                </a:solidFill>
              </a:rPr>
              <a:t>Working </a:t>
            </a:r>
            <a:r>
              <a:rPr lang="en-SG" altLang="zh-CN" sz="2800" b="1" dirty="0" smtClean="0">
                <a:solidFill>
                  <a:schemeClr val="tx2"/>
                </a:solidFill>
              </a:rPr>
              <a:t>process ( 2/7 )</a:t>
            </a:r>
            <a:endParaRPr lang="en-SG" altLang="zh-CN" sz="2800" b="1" dirty="0">
              <a:solidFill>
                <a:schemeClr val="tx2"/>
              </a:solidFill>
            </a:endParaRPr>
          </a:p>
          <a:p>
            <a:endParaRPr lang="en-SG" altLang="zh-CN" sz="2800" b="1" dirty="0">
              <a:solidFill>
                <a:schemeClr val="tx2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4599677" y="1408305"/>
            <a:ext cx="2584617" cy="4657789"/>
            <a:chOff x="3799577" y="1408305"/>
            <a:chExt cx="2584617" cy="4657789"/>
          </a:xfrm>
        </p:grpSpPr>
        <p:sp>
          <p:nvSpPr>
            <p:cNvPr id="45" name="Flowchart: Document 44"/>
            <p:cNvSpPr/>
            <p:nvPr/>
          </p:nvSpPr>
          <p:spPr>
            <a:xfrm>
              <a:off x="3813292" y="1408305"/>
              <a:ext cx="1014884" cy="494064"/>
            </a:xfrm>
            <a:prstGeom prst="flowChartDocument">
              <a:avLst/>
            </a:prstGeom>
            <a:solidFill>
              <a:srgbClr val="F8C59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 001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Title.xls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6" name="Flowchart: Document 45"/>
            <p:cNvSpPr/>
            <p:nvPr/>
          </p:nvSpPr>
          <p:spPr>
            <a:xfrm>
              <a:off x="3822430" y="2026783"/>
              <a:ext cx="1014884" cy="494064"/>
            </a:xfrm>
            <a:prstGeom prst="flowChartDocument">
              <a:avLst/>
            </a:prstGeom>
            <a:solidFill>
              <a:srgbClr val="F8C59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 002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Title.xls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7" name="Flowchart: Document 46"/>
            <p:cNvSpPr/>
            <p:nvPr/>
          </p:nvSpPr>
          <p:spPr>
            <a:xfrm>
              <a:off x="3813292" y="2718373"/>
              <a:ext cx="1014884" cy="494064"/>
            </a:xfrm>
            <a:prstGeom prst="flowChartDocument">
              <a:avLst/>
            </a:prstGeom>
            <a:solidFill>
              <a:srgbClr val="F8C59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 003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Title.xls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8" name="Flowchart: Process 47"/>
            <p:cNvSpPr/>
            <p:nvPr/>
          </p:nvSpPr>
          <p:spPr>
            <a:xfrm>
              <a:off x="5012728" y="1408305"/>
              <a:ext cx="658303" cy="494064"/>
            </a:xfrm>
            <a:prstGeom prst="flowChart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Export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CSV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Flowchart: Process 48"/>
            <p:cNvSpPr/>
            <p:nvPr/>
          </p:nvSpPr>
          <p:spPr>
            <a:xfrm>
              <a:off x="5008151" y="2028069"/>
              <a:ext cx="658303" cy="494064"/>
            </a:xfrm>
            <a:prstGeom prst="flowChart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Export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CSV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Flowchart: Process 49"/>
            <p:cNvSpPr/>
            <p:nvPr/>
          </p:nvSpPr>
          <p:spPr>
            <a:xfrm>
              <a:off x="5008151" y="2717182"/>
              <a:ext cx="658303" cy="494064"/>
            </a:xfrm>
            <a:prstGeom prst="flowChart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Export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CSV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Flowchart: Predefined Process 50"/>
            <p:cNvSpPr/>
            <p:nvPr/>
          </p:nvSpPr>
          <p:spPr>
            <a:xfrm>
              <a:off x="5232163" y="3365266"/>
              <a:ext cx="1152031" cy="715093"/>
            </a:xfrm>
            <a:prstGeom prst="flowChartPredefined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Import 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Into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Dataset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52" name="Straight Arrow Connector 51"/>
            <p:cNvCxnSpPr>
              <a:stCxn id="45" idx="3"/>
              <a:endCxn id="48" idx="1"/>
            </p:cNvCxnSpPr>
            <p:nvPr/>
          </p:nvCxnSpPr>
          <p:spPr>
            <a:xfrm>
              <a:off x="4828176" y="1655337"/>
              <a:ext cx="18455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6" idx="3"/>
              <a:endCxn id="49" idx="1"/>
            </p:cNvCxnSpPr>
            <p:nvPr/>
          </p:nvCxnSpPr>
          <p:spPr>
            <a:xfrm>
              <a:off x="4837314" y="2273815"/>
              <a:ext cx="170837" cy="128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7" idx="3"/>
              <a:endCxn id="50" idx="1"/>
            </p:cNvCxnSpPr>
            <p:nvPr/>
          </p:nvCxnSpPr>
          <p:spPr>
            <a:xfrm flipV="1">
              <a:off x="4828176" y="2964214"/>
              <a:ext cx="179975" cy="11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Flowchart: Document 54"/>
            <p:cNvSpPr/>
            <p:nvPr/>
          </p:nvSpPr>
          <p:spPr>
            <a:xfrm>
              <a:off x="3799577" y="4571325"/>
              <a:ext cx="1014884" cy="494064"/>
            </a:xfrm>
            <a:prstGeom prst="flowChartDocument">
              <a:avLst/>
            </a:prstGeom>
            <a:solidFill>
              <a:srgbClr val="F8C59E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 010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Title.xls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56" name="Flowchart: Process 55"/>
            <p:cNvSpPr/>
            <p:nvPr/>
          </p:nvSpPr>
          <p:spPr>
            <a:xfrm>
              <a:off x="4994436" y="4570133"/>
              <a:ext cx="658303" cy="494064"/>
            </a:xfrm>
            <a:prstGeom prst="flowChart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Export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CSV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57" name="Straight Arrow Connector 56"/>
            <p:cNvCxnSpPr>
              <a:stCxn id="55" idx="3"/>
              <a:endCxn id="56" idx="1"/>
            </p:cNvCxnSpPr>
            <p:nvPr/>
          </p:nvCxnSpPr>
          <p:spPr>
            <a:xfrm flipV="1">
              <a:off x="4814461" y="4817165"/>
              <a:ext cx="179975" cy="119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Flowchart: Predefined Process 57"/>
            <p:cNvSpPr/>
            <p:nvPr/>
          </p:nvSpPr>
          <p:spPr>
            <a:xfrm>
              <a:off x="5012728" y="5445398"/>
              <a:ext cx="1371466" cy="533069"/>
            </a:xfrm>
            <a:prstGeom prst="flowChartPredefined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Predefine</a:t>
              </a:r>
            </a:p>
            <a:p>
              <a:pPr algn="ctr"/>
              <a:r>
                <a:rPr lang="en-US" altLang="zh-CN" sz="1200" dirty="0" err="1" smtClean="0">
                  <a:solidFill>
                    <a:schemeClr val="tx1"/>
                  </a:solidFill>
                </a:rPr>
                <a:t>Getinfo</a:t>
              </a:r>
              <a:r>
                <a:rPr lang="en-US" altLang="zh-CN" sz="1200" dirty="0" smtClean="0">
                  <a:solidFill>
                    <a:schemeClr val="tx1"/>
                  </a:solidFill>
                </a:rPr>
                <a:t> and</a:t>
              </a:r>
            </a:p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Update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59" name="Shape 58"/>
            <p:cNvCxnSpPr>
              <a:stCxn id="50" idx="3"/>
              <a:endCxn id="51" idx="0"/>
            </p:cNvCxnSpPr>
            <p:nvPr/>
          </p:nvCxnSpPr>
          <p:spPr>
            <a:xfrm>
              <a:off x="5666454" y="2964214"/>
              <a:ext cx="141725" cy="401052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64" idx="3"/>
              <a:endCxn id="58" idx="1"/>
            </p:cNvCxnSpPr>
            <p:nvPr/>
          </p:nvCxnSpPr>
          <p:spPr>
            <a:xfrm flipV="1">
              <a:off x="4809693" y="5711933"/>
              <a:ext cx="203035" cy="94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hape 60"/>
            <p:cNvCxnSpPr>
              <a:stCxn id="49" idx="3"/>
            </p:cNvCxnSpPr>
            <p:nvPr/>
          </p:nvCxnSpPr>
          <p:spPr>
            <a:xfrm>
              <a:off x="5666454" y="2275101"/>
              <a:ext cx="288014" cy="1090165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hape 61"/>
            <p:cNvCxnSpPr>
              <a:stCxn id="48" idx="3"/>
            </p:cNvCxnSpPr>
            <p:nvPr/>
          </p:nvCxnSpPr>
          <p:spPr>
            <a:xfrm>
              <a:off x="5671031" y="1655337"/>
              <a:ext cx="429727" cy="170992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47" idx="2"/>
              <a:endCxn id="55" idx="0"/>
            </p:cNvCxnSpPr>
            <p:nvPr/>
          </p:nvCxnSpPr>
          <p:spPr>
            <a:xfrm flipH="1">
              <a:off x="4307019" y="3179774"/>
              <a:ext cx="13715" cy="1391551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Flowchart: Card 63"/>
            <p:cNvSpPr/>
            <p:nvPr/>
          </p:nvSpPr>
          <p:spPr>
            <a:xfrm>
              <a:off x="3817662" y="5359670"/>
              <a:ext cx="992031" cy="706424"/>
            </a:xfrm>
            <a:prstGeom prst="flowChartPunchedCard">
              <a:avLst/>
            </a:prstGeom>
            <a:solidFill>
              <a:srgbClr val="F8C59E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</a:rPr>
                <a:t>Projects Folder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65" name="Shape 64"/>
            <p:cNvCxnSpPr>
              <a:stCxn id="56" idx="3"/>
              <a:endCxn id="51" idx="2"/>
            </p:cNvCxnSpPr>
            <p:nvPr/>
          </p:nvCxnSpPr>
          <p:spPr>
            <a:xfrm flipV="1">
              <a:off x="5652739" y="4080359"/>
              <a:ext cx="155440" cy="736806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9</a:t>
            </a:fld>
            <a:endParaRPr lang="en-GB" altLang="zh-CN"/>
          </a:p>
        </p:txBody>
      </p:sp>
      <p:sp>
        <p:nvSpPr>
          <p:cNvPr id="28" name="Content Placeholder 43"/>
          <p:cNvSpPr>
            <a:spLocks noGrp="1"/>
          </p:cNvSpPr>
          <p:nvPr>
            <p:ph idx="1"/>
          </p:nvPr>
        </p:nvSpPr>
        <p:spPr>
          <a:xfrm>
            <a:off x="419100" y="2001838"/>
            <a:ext cx="3181350" cy="4989512"/>
          </a:xfrm>
        </p:spPr>
        <p:txBody>
          <a:bodyPr/>
          <a:lstStyle/>
          <a:p>
            <a:r>
              <a:rPr lang="en-US" altLang="zh-CN" dirty="0" smtClean="0"/>
              <a:t>Two types of input methods</a:t>
            </a:r>
          </a:p>
          <a:p>
            <a:pPr lvl="1"/>
            <a:r>
              <a:rPr lang="en-US" altLang="zh-CN" dirty="0" smtClean="0"/>
              <a:t>Excel file:</a:t>
            </a:r>
          </a:p>
          <a:p>
            <a:pPr lvl="2"/>
            <a:r>
              <a:rPr lang="en-US" altLang="zh-CN" dirty="0" smtClean="0"/>
              <a:t> Listing of outputs to define general information, such as table name / numbers, ID of programmer / </a:t>
            </a:r>
            <a:r>
              <a:rPr lang="en-US" altLang="zh-CN" dirty="0" err="1" smtClean="0"/>
              <a:t>validator</a:t>
            </a:r>
            <a:r>
              <a:rPr lang="en-US" altLang="zh-CN" dirty="0" smtClean="0"/>
              <a:t>, types of validation, etc.</a:t>
            </a:r>
          </a:p>
          <a:p>
            <a:pPr lvl="1"/>
            <a:endParaRPr lang="en-US" altLang="zh-CN" dirty="0" smtClean="0"/>
          </a:p>
          <a:p>
            <a:pPr lvl="1"/>
            <a:r>
              <a:rPr lang="en-US" altLang="zh-CN" dirty="0" smtClean="0"/>
              <a:t>Folder and file information:</a:t>
            </a:r>
          </a:p>
          <a:p>
            <a:pPr lvl="2"/>
            <a:r>
              <a:rPr lang="en-US" altLang="zh-CN" dirty="0" smtClean="0"/>
              <a:t> Read attribute and status of files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 txBox="1">
            <a:spLocks noChangeArrowheads="1"/>
          </p:cNvSpPr>
          <p:nvPr/>
        </p:nvSpPr>
        <p:spPr bwMode="auto">
          <a:xfrm>
            <a:off x="457200" y="920750"/>
            <a:ext cx="77597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SG" altLang="zh-CN" sz="2800" b="1" dirty="0">
                <a:solidFill>
                  <a:schemeClr val="tx2"/>
                </a:solidFill>
              </a:rPr>
              <a:t>Working </a:t>
            </a:r>
            <a:r>
              <a:rPr lang="en-SG" altLang="zh-CN" sz="2800" b="1" dirty="0" smtClean="0">
                <a:solidFill>
                  <a:schemeClr val="tx2"/>
                </a:solidFill>
              </a:rPr>
              <a:t>process ( 3/7 )</a:t>
            </a:r>
            <a:endParaRPr lang="en-SG" altLang="zh-CN" sz="2800" b="1" dirty="0">
              <a:solidFill>
                <a:schemeClr val="tx2"/>
              </a:solidFill>
            </a:endParaRPr>
          </a:p>
          <a:p>
            <a:endParaRPr lang="en-SG" altLang="zh-CN" sz="2800" b="1" dirty="0">
              <a:solidFill>
                <a:schemeClr val="tx2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499401" y="2175413"/>
            <a:ext cx="5601116" cy="3286022"/>
            <a:chOff x="1150522" y="1920875"/>
            <a:chExt cx="6096416" cy="4165600"/>
          </a:xfrm>
        </p:grpSpPr>
        <p:sp>
          <p:nvSpPr>
            <p:cNvPr id="56" name="Down Arrow 55"/>
            <p:cNvSpPr/>
            <p:nvPr/>
          </p:nvSpPr>
          <p:spPr>
            <a:xfrm>
              <a:off x="1976438" y="3660775"/>
              <a:ext cx="355600" cy="9398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57" name="Flowchart: Alternate Process 56"/>
            <p:cNvSpPr/>
            <p:nvPr/>
          </p:nvSpPr>
          <p:spPr>
            <a:xfrm>
              <a:off x="1150522" y="1934342"/>
              <a:ext cx="2019301" cy="4114800"/>
            </a:xfrm>
            <a:prstGeom prst="flowChartAlternateProcess">
              <a:avLst/>
            </a:prstGeom>
            <a:gradFill flip="none" rotWithShape="1"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path path="circle">
                <a:fillToRect r="100000" b="100000"/>
              </a:path>
              <a:tileRect l="-100000" t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58" name="Flowchart: Alternate Process 57"/>
            <p:cNvSpPr/>
            <p:nvPr/>
          </p:nvSpPr>
          <p:spPr>
            <a:xfrm>
              <a:off x="3195638" y="1920875"/>
              <a:ext cx="4051300" cy="4165600"/>
            </a:xfrm>
            <a:prstGeom prst="flowChartAlternateProcess">
              <a:avLst/>
            </a:prstGeom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9225" name="TextBox 58"/>
            <p:cNvSpPr txBox="1">
              <a:spLocks noChangeArrowheads="1"/>
            </p:cNvSpPr>
            <p:nvPr/>
          </p:nvSpPr>
          <p:spPr bwMode="auto">
            <a:xfrm>
              <a:off x="1379538" y="1997075"/>
              <a:ext cx="18796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>
                  <a:solidFill>
                    <a:srgbClr val="F2F2F2"/>
                  </a:solidFill>
                </a:rPr>
                <a:t>MS Excel (VB)</a:t>
              </a:r>
              <a:endParaRPr lang="zh-CN" altLang="en-US">
                <a:solidFill>
                  <a:srgbClr val="F2F2F2"/>
                </a:solidFill>
              </a:endParaRPr>
            </a:p>
          </p:txBody>
        </p:sp>
        <p:sp>
          <p:nvSpPr>
            <p:cNvPr id="9226" name="TextBox 59"/>
            <p:cNvSpPr txBox="1">
              <a:spLocks noChangeArrowheads="1"/>
            </p:cNvSpPr>
            <p:nvPr/>
          </p:nvSpPr>
          <p:spPr bwMode="auto">
            <a:xfrm>
              <a:off x="4681538" y="1997075"/>
              <a:ext cx="1092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>
                  <a:solidFill>
                    <a:srgbClr val="F2F2F2"/>
                  </a:solidFill>
                </a:rPr>
                <a:t>SAS file</a:t>
              </a:r>
              <a:endParaRPr lang="zh-CN" altLang="en-US">
                <a:solidFill>
                  <a:srgbClr val="F2F2F2"/>
                </a:solidFill>
              </a:endParaRPr>
            </a:p>
          </p:txBody>
        </p:sp>
        <p:sp>
          <p:nvSpPr>
            <p:cNvPr id="61" name="Flowchart: Alternate Process 60"/>
            <p:cNvSpPr/>
            <p:nvPr/>
          </p:nvSpPr>
          <p:spPr>
            <a:xfrm>
              <a:off x="1353723" y="2696342"/>
              <a:ext cx="1765300" cy="495300"/>
            </a:xfrm>
            <a:prstGeom prst="flowChartAlternateProcess">
              <a:avLst/>
            </a:prstGeom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>
                  <a:solidFill>
                    <a:srgbClr val="FFFFFF"/>
                  </a:solidFill>
                  <a:ea typeface="宋体" pitchFamily="2" charset="-122"/>
                </a:rPr>
                <a:t>Edit .xls file</a:t>
              </a: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62" name="Down Arrow 61"/>
            <p:cNvSpPr/>
            <p:nvPr/>
          </p:nvSpPr>
          <p:spPr>
            <a:xfrm>
              <a:off x="2330450" y="3381375"/>
              <a:ext cx="458788" cy="15367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63" name="Snip Diagonal Corner Rectangle 62"/>
            <p:cNvSpPr/>
            <p:nvPr/>
          </p:nvSpPr>
          <p:spPr>
            <a:xfrm>
              <a:off x="1354138" y="3914775"/>
              <a:ext cx="977900" cy="508000"/>
            </a:xfrm>
            <a:prstGeom prst="snip2Diag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>
                  <a:solidFill>
                    <a:srgbClr val="FFFFFF"/>
                  </a:solidFill>
                  <a:ea typeface="宋体" pitchFamily="2" charset="-122"/>
                </a:rPr>
                <a:t>On save</a:t>
              </a: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64" name="Flowchart: Alternate Process 63"/>
            <p:cNvSpPr/>
            <p:nvPr/>
          </p:nvSpPr>
          <p:spPr>
            <a:xfrm>
              <a:off x="1353723" y="5122042"/>
              <a:ext cx="1739900" cy="495300"/>
            </a:xfrm>
            <a:prstGeom prst="flowChartAlternateProcess">
              <a:avLst/>
            </a:prstGeom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dirty="0">
                  <a:solidFill>
                    <a:srgbClr val="FFFFFF"/>
                  </a:solidFill>
                  <a:ea typeface="宋体" pitchFamily="2" charset="-122"/>
                </a:rPr>
                <a:t>Create .</a:t>
              </a:r>
              <a:r>
                <a:rPr lang="en-US" altLang="zh-CN" sz="1600" dirty="0" err="1">
                  <a:solidFill>
                    <a:srgbClr val="FFFFFF"/>
                  </a:solidFill>
                  <a:ea typeface="宋体" pitchFamily="2" charset="-122"/>
                </a:rPr>
                <a:t>csv</a:t>
              </a:r>
              <a:r>
                <a:rPr lang="en-US" altLang="zh-CN" sz="1600" dirty="0">
                  <a:solidFill>
                    <a:srgbClr val="FFFFFF"/>
                  </a:solidFill>
                  <a:ea typeface="宋体" pitchFamily="2" charset="-122"/>
                </a:rPr>
                <a:t> file</a:t>
              </a:r>
              <a:endParaRPr lang="zh-CN" altLang="en-US" sz="1600" dirty="0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65" name="Flowchart: Alternate Process 64"/>
            <p:cNvSpPr/>
            <p:nvPr/>
          </p:nvSpPr>
          <p:spPr>
            <a:xfrm>
              <a:off x="3322223" y="2277242"/>
              <a:ext cx="1079500" cy="977900"/>
            </a:xfrm>
            <a:prstGeom prst="flowChartAlternateProcess">
              <a:avLst/>
            </a:prstGeom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dirty="0">
                  <a:solidFill>
                    <a:srgbClr val="FFFFFF"/>
                  </a:solidFill>
                  <a:ea typeface="宋体" pitchFamily="2" charset="-122"/>
                </a:rPr>
                <a:t>Import SAS dataset</a:t>
              </a:r>
              <a:endParaRPr lang="zh-CN" altLang="en-US" sz="1600" dirty="0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66" name="Bent-Up Arrow 65"/>
            <p:cNvSpPr/>
            <p:nvPr/>
          </p:nvSpPr>
          <p:spPr>
            <a:xfrm>
              <a:off x="3170238" y="3343275"/>
              <a:ext cx="635000" cy="2095500"/>
            </a:xfrm>
            <a:prstGeom prst="bentUpArrow">
              <a:avLst>
                <a:gd name="adj1" fmla="val 23483"/>
                <a:gd name="adj2" fmla="val 26606"/>
                <a:gd name="adj3" fmla="val 28558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Flowchart: Decision 66"/>
            <p:cNvSpPr/>
            <p:nvPr/>
          </p:nvSpPr>
          <p:spPr>
            <a:xfrm>
              <a:off x="3843338" y="3101975"/>
              <a:ext cx="1879600" cy="1143000"/>
            </a:xfrm>
            <a:prstGeom prst="flowChartDecisi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FFFFFF"/>
                  </a:solidFill>
                  <a:ea typeface="宋体" pitchFamily="2" charset="-122"/>
                </a:rPr>
                <a:t>Old dataset </a:t>
              </a:r>
              <a:r>
                <a:rPr lang="en-US" altLang="zh-CN" sz="1400" dirty="0" smtClean="0">
                  <a:solidFill>
                    <a:srgbClr val="FFFFFF"/>
                  </a:solidFill>
                  <a:ea typeface="宋体" pitchFamily="2" charset="-122"/>
                </a:rPr>
                <a:t>exists?</a:t>
              </a:r>
              <a:endParaRPr lang="zh-CN" altLang="en-US" sz="1400" dirty="0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68" name="Bent-Up Arrow 67"/>
            <p:cNvSpPr/>
            <p:nvPr/>
          </p:nvSpPr>
          <p:spPr>
            <a:xfrm rot="10800000" flipH="1">
              <a:off x="4389438" y="2670175"/>
              <a:ext cx="457200" cy="304800"/>
            </a:xfrm>
            <a:prstGeom prst="bent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9" name="Snip Diagonal Corner Rectangle 68"/>
            <p:cNvSpPr/>
            <p:nvPr/>
          </p:nvSpPr>
          <p:spPr>
            <a:xfrm>
              <a:off x="2725738" y="5578475"/>
              <a:ext cx="812800" cy="330200"/>
            </a:xfrm>
            <a:prstGeom prst="snip2Diag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>
                  <a:solidFill>
                    <a:srgbClr val="FFFFFF"/>
                  </a:solidFill>
                  <a:ea typeface="宋体" pitchFamily="2" charset="-122"/>
                </a:rPr>
                <a:t>.bat</a:t>
              </a: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5545138" y="2365375"/>
              <a:ext cx="1638300" cy="8382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dirty="0">
                  <a:solidFill>
                    <a:srgbClr val="FFFFFF"/>
                  </a:solidFill>
                  <a:ea typeface="宋体" pitchFamily="2" charset="-122"/>
                </a:rPr>
                <a:t>Compare new with old</a:t>
              </a:r>
              <a:endParaRPr lang="zh-CN" altLang="en-US" sz="1600" dirty="0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71" name="Bent-Up Arrow 70"/>
            <p:cNvSpPr/>
            <p:nvPr/>
          </p:nvSpPr>
          <p:spPr>
            <a:xfrm rot="5400000" flipH="1">
              <a:off x="5100638" y="2873375"/>
              <a:ext cx="457200" cy="304800"/>
            </a:xfrm>
            <a:prstGeom prst="bent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Snip Diagonal Corner Rectangle 71"/>
            <p:cNvSpPr/>
            <p:nvPr/>
          </p:nvSpPr>
          <p:spPr>
            <a:xfrm>
              <a:off x="5329238" y="3089275"/>
              <a:ext cx="508000" cy="279400"/>
            </a:xfrm>
            <a:prstGeom prst="snip2Diag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000">
                  <a:solidFill>
                    <a:srgbClr val="FFFFFF"/>
                  </a:solidFill>
                  <a:ea typeface="宋体" pitchFamily="2" charset="-122"/>
                </a:rPr>
                <a:t>Yes</a:t>
              </a:r>
              <a:endParaRPr lang="zh-CN" altLang="en-US" sz="1000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73" name="Down Arrow 72"/>
            <p:cNvSpPr/>
            <p:nvPr/>
          </p:nvSpPr>
          <p:spPr>
            <a:xfrm>
              <a:off x="4402138" y="4130675"/>
              <a:ext cx="254000" cy="4572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74" name="Snip Diagonal Corner Rectangle 73"/>
            <p:cNvSpPr/>
            <p:nvPr/>
          </p:nvSpPr>
          <p:spPr>
            <a:xfrm>
              <a:off x="3868738" y="4143375"/>
              <a:ext cx="508000" cy="279400"/>
            </a:xfrm>
            <a:prstGeom prst="snip2Diag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000">
                  <a:solidFill>
                    <a:srgbClr val="FFFFFF"/>
                  </a:solidFill>
                  <a:ea typeface="宋体" pitchFamily="2" charset="-122"/>
                </a:rPr>
                <a:t>No</a:t>
              </a:r>
              <a:endParaRPr lang="zh-CN" altLang="en-US" sz="1000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75" name="Down Arrow 74"/>
            <p:cNvSpPr/>
            <p:nvPr/>
          </p:nvSpPr>
          <p:spPr>
            <a:xfrm>
              <a:off x="6751638" y="3317875"/>
              <a:ext cx="215900" cy="3810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5621338" y="3800475"/>
              <a:ext cx="1536700" cy="736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dirty="0">
                  <a:solidFill>
                    <a:srgbClr val="FFFFFF"/>
                  </a:solidFill>
                  <a:ea typeface="宋体" pitchFamily="2" charset="-122"/>
                </a:rPr>
                <a:t>Get difference</a:t>
              </a:r>
              <a:endParaRPr lang="zh-CN" altLang="en-US" sz="1600" dirty="0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77" name="Down Arrow 76"/>
            <p:cNvSpPr/>
            <p:nvPr/>
          </p:nvSpPr>
          <p:spPr>
            <a:xfrm rot="2642115">
              <a:off x="5534025" y="3082925"/>
              <a:ext cx="320675" cy="168592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3779838" y="4613275"/>
              <a:ext cx="1536700" cy="736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dirty="0">
                  <a:solidFill>
                    <a:srgbClr val="FFFFFF"/>
                  </a:solidFill>
                  <a:ea typeface="宋体" pitchFamily="2" charset="-122"/>
                </a:rPr>
                <a:t>Create new dataset</a:t>
              </a:r>
              <a:endParaRPr lang="zh-CN" altLang="en-US" sz="1600" dirty="0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79" name="Down Arrow 78"/>
            <p:cNvSpPr/>
            <p:nvPr/>
          </p:nvSpPr>
          <p:spPr>
            <a:xfrm>
              <a:off x="6764338" y="4625975"/>
              <a:ext cx="215900" cy="3683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5519738" y="5083175"/>
              <a:ext cx="1638300" cy="7366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dirty="0">
                  <a:solidFill>
                    <a:srgbClr val="FFFFFF"/>
                  </a:solidFill>
                  <a:ea typeface="宋体" pitchFamily="2" charset="-122"/>
                </a:rPr>
                <a:t>Update major dataset</a:t>
              </a:r>
              <a:endParaRPr lang="zh-CN" altLang="en-US" sz="1600" dirty="0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81" name="Bent-Up Arrow 80"/>
            <p:cNvSpPr/>
            <p:nvPr/>
          </p:nvSpPr>
          <p:spPr>
            <a:xfrm rot="16200000" flipH="1" flipV="1">
              <a:off x="5024438" y="5387975"/>
              <a:ext cx="355600" cy="431800"/>
            </a:xfrm>
            <a:prstGeom prst="bent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10</a:t>
            </a:fld>
            <a:endParaRPr lang="en-GB" altLang="zh-CN"/>
          </a:p>
        </p:txBody>
      </p:sp>
      <p:sp>
        <p:nvSpPr>
          <p:cNvPr id="34" name="Content Placeholder 33"/>
          <p:cNvSpPr>
            <a:spLocks noGrp="1"/>
          </p:cNvSpPr>
          <p:nvPr>
            <p:ph idx="1"/>
          </p:nvPr>
        </p:nvSpPr>
        <p:spPr>
          <a:xfrm>
            <a:off x="466725" y="1452563"/>
            <a:ext cx="6510338" cy="4462462"/>
          </a:xfrm>
        </p:spPr>
        <p:txBody>
          <a:bodyPr/>
          <a:lstStyle/>
          <a:p>
            <a:pPr marL="180975" lvl="2" indent="-180975"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zh-CN" sz="1600" b="1" dirty="0" smtClean="0">
                <a:ea typeface="宋体" pitchFamily="2" charset="-122"/>
              </a:rPr>
              <a:t>For  listing of output (Excel file)</a:t>
            </a: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 txBox="1">
            <a:spLocks noChangeArrowheads="1"/>
          </p:cNvSpPr>
          <p:nvPr/>
        </p:nvSpPr>
        <p:spPr bwMode="auto">
          <a:xfrm>
            <a:off x="457200" y="920750"/>
            <a:ext cx="77597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SG" altLang="zh-CN" sz="2800" b="1" dirty="0">
                <a:solidFill>
                  <a:schemeClr val="tx2"/>
                </a:solidFill>
              </a:rPr>
              <a:t>Working </a:t>
            </a:r>
            <a:r>
              <a:rPr lang="en-SG" altLang="zh-CN" sz="2800" b="1" dirty="0" smtClean="0">
                <a:solidFill>
                  <a:schemeClr val="tx2"/>
                </a:solidFill>
              </a:rPr>
              <a:t>process ( 4/7 )</a:t>
            </a:r>
            <a:endParaRPr lang="en-SG" altLang="zh-CN" sz="2800" b="1" dirty="0">
              <a:solidFill>
                <a:schemeClr val="tx2"/>
              </a:solidFill>
            </a:endParaRPr>
          </a:p>
          <a:p>
            <a:endParaRPr lang="en-SG" altLang="zh-CN" sz="2800" b="1" dirty="0">
              <a:solidFill>
                <a:schemeClr val="tx2"/>
              </a:solidFill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4924051" y="1211287"/>
            <a:ext cx="2513703" cy="5044104"/>
          </a:xfrm>
          <a:prstGeom prst="flowChartProcess">
            <a:avLst/>
          </a:prstGeom>
          <a:noFill/>
          <a:ln w="3492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lowchart: Predefined Process 5"/>
          <p:cNvSpPr/>
          <p:nvPr/>
        </p:nvSpPr>
        <p:spPr>
          <a:xfrm>
            <a:off x="3869712" y="3425432"/>
            <a:ext cx="1152031" cy="715093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Import 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Into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Dataset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7" name="Flowchart: Predefined Process 6"/>
          <p:cNvSpPr/>
          <p:nvPr/>
        </p:nvSpPr>
        <p:spPr>
          <a:xfrm>
            <a:off x="3650277" y="5505564"/>
            <a:ext cx="1371466" cy="533069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1200" dirty="0" err="1" smtClean="0">
                <a:solidFill>
                  <a:schemeClr val="tx1"/>
                </a:solidFill>
              </a:rPr>
              <a:t>Getinfo</a:t>
            </a:r>
            <a:r>
              <a:rPr lang="en-US" altLang="zh-CN" sz="1200" dirty="0" smtClean="0">
                <a:solidFill>
                  <a:schemeClr val="tx1"/>
                </a:solidFill>
              </a:rPr>
              <a:t> and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Update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8" name="Can 7"/>
          <p:cNvSpPr/>
          <p:nvPr/>
        </p:nvSpPr>
        <p:spPr>
          <a:xfrm>
            <a:off x="5166035" y="1773550"/>
            <a:ext cx="785812" cy="3755303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Basic</a:t>
            </a:r>
          </a:p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info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>
            <a:stCxn id="6" idx="3"/>
          </p:cNvCxnSpPr>
          <p:nvPr/>
        </p:nvCxnSpPr>
        <p:spPr>
          <a:xfrm>
            <a:off x="5021743" y="3782979"/>
            <a:ext cx="13000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lowchart: Predefined Process 9"/>
          <p:cNvSpPr/>
          <p:nvPr/>
        </p:nvSpPr>
        <p:spPr>
          <a:xfrm>
            <a:off x="5880416" y="5795737"/>
            <a:ext cx="964800" cy="576000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10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1000" dirty="0" smtClean="0">
                <a:solidFill>
                  <a:schemeClr val="tx1"/>
                </a:solidFill>
              </a:rPr>
              <a:t>View</a:t>
            </a:r>
            <a:endParaRPr lang="zh-CN" altLang="en-US" sz="1000" dirty="0">
              <a:solidFill>
                <a:schemeClr val="tx1"/>
              </a:solidFill>
            </a:endParaRPr>
          </a:p>
        </p:txBody>
      </p:sp>
      <p:cxnSp>
        <p:nvCxnSpPr>
          <p:cNvPr id="11" name="Shape 10"/>
          <p:cNvCxnSpPr>
            <a:stCxn id="8" idx="3"/>
            <a:endCxn id="10" idx="1"/>
          </p:cNvCxnSpPr>
          <p:nvPr/>
        </p:nvCxnSpPr>
        <p:spPr>
          <a:xfrm rot="16200000" flipH="1">
            <a:off x="5442236" y="5645557"/>
            <a:ext cx="554884" cy="321475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lowchart: Process 11"/>
          <p:cNvSpPr/>
          <p:nvPr/>
        </p:nvSpPr>
        <p:spPr>
          <a:xfrm>
            <a:off x="6137590" y="1586911"/>
            <a:ext cx="1080000" cy="4042308"/>
          </a:xfrm>
          <a:prstGeom prst="flowChartProcess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Shape 12"/>
          <p:cNvCxnSpPr>
            <a:stCxn id="7" idx="3"/>
            <a:endCxn id="12" idx="2"/>
          </p:cNvCxnSpPr>
          <p:nvPr/>
        </p:nvCxnSpPr>
        <p:spPr>
          <a:xfrm flipV="1">
            <a:off x="5021743" y="5629219"/>
            <a:ext cx="1655847" cy="14288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n 13"/>
          <p:cNvSpPr/>
          <p:nvPr/>
        </p:nvSpPr>
        <p:spPr>
          <a:xfrm>
            <a:off x="6194738" y="1630671"/>
            <a:ext cx="971550" cy="78947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Project001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5" name="Can 14"/>
          <p:cNvSpPr/>
          <p:nvPr/>
        </p:nvSpPr>
        <p:spPr>
          <a:xfrm>
            <a:off x="6201885" y="2663544"/>
            <a:ext cx="971550" cy="78947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Project002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Can 15"/>
          <p:cNvSpPr/>
          <p:nvPr/>
        </p:nvSpPr>
        <p:spPr>
          <a:xfrm>
            <a:off x="6194738" y="3710206"/>
            <a:ext cx="971550" cy="78947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Project003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7" name="Can 16"/>
          <p:cNvSpPr/>
          <p:nvPr/>
        </p:nvSpPr>
        <p:spPr>
          <a:xfrm>
            <a:off x="6194738" y="4801814"/>
            <a:ext cx="971550" cy="78947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Project010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/>
          <p:cNvCxnSpPr>
            <a:stCxn id="16" idx="3"/>
            <a:endCxn id="17" idx="1"/>
          </p:cNvCxnSpPr>
          <p:nvPr/>
        </p:nvCxnSpPr>
        <p:spPr>
          <a:xfrm>
            <a:off x="6680513" y="4499684"/>
            <a:ext cx="0" cy="30213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14" idx="2"/>
            <a:endCxn id="8" idx="4"/>
          </p:cNvCxnSpPr>
          <p:nvPr/>
        </p:nvCxnSpPr>
        <p:spPr>
          <a:xfrm rot="10800000" flipV="1">
            <a:off x="5951848" y="2025410"/>
            <a:ext cx="242891" cy="162579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15" idx="2"/>
            <a:endCxn id="8" idx="4"/>
          </p:cNvCxnSpPr>
          <p:nvPr/>
        </p:nvCxnSpPr>
        <p:spPr>
          <a:xfrm rot="10800000" flipV="1">
            <a:off x="5951847" y="3058282"/>
            <a:ext cx="250038" cy="59291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16" idx="2"/>
            <a:endCxn id="8" idx="4"/>
          </p:cNvCxnSpPr>
          <p:nvPr/>
        </p:nvCxnSpPr>
        <p:spPr>
          <a:xfrm rot="10800000">
            <a:off x="5951848" y="3651203"/>
            <a:ext cx="242891" cy="453743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17" idx="2"/>
            <a:endCxn id="8" idx="4"/>
          </p:cNvCxnSpPr>
          <p:nvPr/>
        </p:nvCxnSpPr>
        <p:spPr>
          <a:xfrm rot="10800000">
            <a:off x="5951848" y="3651203"/>
            <a:ext cx="242891" cy="154535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4" idx="4"/>
          </p:cNvCxnSpPr>
          <p:nvPr/>
        </p:nvCxnSpPr>
        <p:spPr>
          <a:xfrm flipV="1">
            <a:off x="7166288" y="2021927"/>
            <a:ext cx="214314" cy="348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5" idx="4"/>
          </p:cNvCxnSpPr>
          <p:nvPr/>
        </p:nvCxnSpPr>
        <p:spPr>
          <a:xfrm>
            <a:off x="7173435" y="3058283"/>
            <a:ext cx="20769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7" idx="4"/>
          </p:cNvCxnSpPr>
          <p:nvPr/>
        </p:nvCxnSpPr>
        <p:spPr>
          <a:xfrm>
            <a:off x="7166288" y="5196553"/>
            <a:ext cx="210073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4"/>
          </p:cNvCxnSpPr>
          <p:nvPr/>
        </p:nvCxnSpPr>
        <p:spPr>
          <a:xfrm>
            <a:off x="7166288" y="4104945"/>
            <a:ext cx="210073" cy="588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7" idx="1"/>
          </p:cNvCxnSpPr>
          <p:nvPr/>
        </p:nvCxnSpPr>
        <p:spPr>
          <a:xfrm flipH="1" flipV="1">
            <a:off x="7166288" y="2288611"/>
            <a:ext cx="348827" cy="247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8" idx="1"/>
          </p:cNvCxnSpPr>
          <p:nvPr/>
        </p:nvCxnSpPr>
        <p:spPr>
          <a:xfrm flipH="1" flipV="1">
            <a:off x="7166288" y="3321280"/>
            <a:ext cx="359929" cy="247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9" idx="1"/>
          </p:cNvCxnSpPr>
          <p:nvPr/>
        </p:nvCxnSpPr>
        <p:spPr>
          <a:xfrm flipH="1" flipV="1">
            <a:off x="7166288" y="4381244"/>
            <a:ext cx="359929" cy="247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30" idx="1"/>
          </p:cNvCxnSpPr>
          <p:nvPr/>
        </p:nvCxnSpPr>
        <p:spPr>
          <a:xfrm flipH="1" flipV="1">
            <a:off x="7166288" y="5414549"/>
            <a:ext cx="364170" cy="28846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80368" y="883340"/>
            <a:ext cx="1243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/>
              <a:t>Datasets</a:t>
            </a:r>
            <a:endParaRPr lang="zh-CN" alt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6059008" y="1339879"/>
            <a:ext cx="1243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/>
              <a:t>BDs Structure</a:t>
            </a:r>
            <a:endParaRPr lang="zh-CN" altLang="en-US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4958875" y="1315149"/>
            <a:ext cx="1243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/>
              <a:t>Subject-level</a:t>
            </a:r>
          </a:p>
          <a:p>
            <a:pPr algn="ctr"/>
            <a:r>
              <a:rPr lang="en-US" altLang="zh-CN" sz="1200" dirty="0" smtClean="0"/>
              <a:t>Structure</a:t>
            </a:r>
            <a:endParaRPr lang="zh-CN" altLang="en-US" sz="1200" dirty="0"/>
          </a:p>
        </p:txBody>
      </p:sp>
      <p:sp>
        <p:nvSpPr>
          <p:cNvPr id="38" name="Flowchart: Predefined Process 37"/>
          <p:cNvSpPr/>
          <p:nvPr/>
        </p:nvSpPr>
        <p:spPr>
          <a:xfrm>
            <a:off x="7376361" y="1705351"/>
            <a:ext cx="964800" cy="576000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39" name="Flowchart: Predefined Process 38"/>
          <p:cNvSpPr/>
          <p:nvPr/>
        </p:nvSpPr>
        <p:spPr>
          <a:xfrm>
            <a:off x="7376888" y="2741707"/>
            <a:ext cx="964800" cy="576000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40" name="Flowchart: Predefined Process 39"/>
          <p:cNvSpPr/>
          <p:nvPr/>
        </p:nvSpPr>
        <p:spPr>
          <a:xfrm>
            <a:off x="7372120" y="3794251"/>
            <a:ext cx="964800" cy="576000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41" name="Flowchart: Predefined Process 40"/>
          <p:cNvSpPr/>
          <p:nvPr/>
        </p:nvSpPr>
        <p:spPr>
          <a:xfrm>
            <a:off x="7372120" y="4879978"/>
            <a:ext cx="964800" cy="576000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27" name="Flowchart: Process 26"/>
          <p:cNvSpPr/>
          <p:nvPr/>
        </p:nvSpPr>
        <p:spPr>
          <a:xfrm>
            <a:off x="7515115" y="2288611"/>
            <a:ext cx="658303" cy="494064"/>
          </a:xfrm>
          <a:prstGeom prst="flowChart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err="1" smtClean="0">
                <a:solidFill>
                  <a:schemeClr val="tx1"/>
                </a:solidFill>
              </a:rPr>
              <a:t>setIndex</a:t>
            </a:r>
            <a:r>
              <a:rPr lang="en-US" altLang="zh-CN" sz="900" dirty="0" smtClean="0">
                <a:solidFill>
                  <a:schemeClr val="tx1"/>
                </a:solidFill>
              </a:rPr>
              <a:t> to DB</a:t>
            </a:r>
          </a:p>
        </p:txBody>
      </p:sp>
      <p:sp>
        <p:nvSpPr>
          <p:cNvPr id="28" name="Flowchart: Process 27"/>
          <p:cNvSpPr/>
          <p:nvPr/>
        </p:nvSpPr>
        <p:spPr>
          <a:xfrm>
            <a:off x="7526217" y="3321280"/>
            <a:ext cx="658303" cy="494064"/>
          </a:xfrm>
          <a:prstGeom prst="flowChart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err="1" smtClean="0">
                <a:solidFill>
                  <a:schemeClr val="tx1"/>
                </a:solidFill>
              </a:rPr>
              <a:t>setIndex</a:t>
            </a:r>
            <a:r>
              <a:rPr lang="en-US" altLang="zh-CN" sz="900" dirty="0" smtClean="0">
                <a:solidFill>
                  <a:schemeClr val="tx1"/>
                </a:solidFill>
              </a:rPr>
              <a:t> to DB</a:t>
            </a:r>
          </a:p>
        </p:txBody>
      </p:sp>
      <p:sp>
        <p:nvSpPr>
          <p:cNvPr id="29" name="Flowchart: Process 28"/>
          <p:cNvSpPr/>
          <p:nvPr/>
        </p:nvSpPr>
        <p:spPr>
          <a:xfrm>
            <a:off x="7526217" y="4381244"/>
            <a:ext cx="658303" cy="494064"/>
          </a:xfrm>
          <a:prstGeom prst="flowChart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err="1" smtClean="0">
                <a:solidFill>
                  <a:schemeClr val="tx1"/>
                </a:solidFill>
              </a:rPr>
              <a:t>setIndex</a:t>
            </a:r>
            <a:r>
              <a:rPr lang="en-US" altLang="zh-CN" sz="900" dirty="0" smtClean="0">
                <a:solidFill>
                  <a:schemeClr val="tx1"/>
                </a:solidFill>
              </a:rPr>
              <a:t> to DB</a:t>
            </a:r>
          </a:p>
        </p:txBody>
      </p:sp>
      <p:sp>
        <p:nvSpPr>
          <p:cNvPr id="30" name="Flowchart: Process 29"/>
          <p:cNvSpPr/>
          <p:nvPr/>
        </p:nvSpPr>
        <p:spPr>
          <a:xfrm>
            <a:off x="7530458" y="5455978"/>
            <a:ext cx="658303" cy="494064"/>
          </a:xfrm>
          <a:prstGeom prst="flowChart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err="1" smtClean="0">
                <a:solidFill>
                  <a:schemeClr val="tx1"/>
                </a:solidFill>
              </a:rPr>
              <a:t>setIndex</a:t>
            </a:r>
            <a:r>
              <a:rPr lang="en-US" altLang="zh-CN" sz="900" dirty="0" smtClean="0">
                <a:solidFill>
                  <a:schemeClr val="tx1"/>
                </a:solidFill>
              </a:rPr>
              <a:t> to DB</a:t>
            </a:r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11</a:t>
            </a:fld>
            <a:endParaRPr lang="en-GB" altLang="zh-CN"/>
          </a:p>
        </p:txBody>
      </p:sp>
      <p:sp>
        <p:nvSpPr>
          <p:cNvPr id="44" name="Content Placeholder 43"/>
          <p:cNvSpPr>
            <a:spLocks noGrp="1"/>
          </p:cNvSpPr>
          <p:nvPr>
            <p:ph idx="1"/>
          </p:nvPr>
        </p:nvSpPr>
        <p:spPr>
          <a:xfrm>
            <a:off x="457200" y="1735138"/>
            <a:ext cx="3412512" cy="4989512"/>
          </a:xfrm>
        </p:spPr>
        <p:txBody>
          <a:bodyPr/>
          <a:lstStyle/>
          <a:p>
            <a:r>
              <a:rPr lang="en-US" altLang="zh-CN" dirty="0" smtClean="0"/>
              <a:t>Two types of Data Structure</a:t>
            </a:r>
          </a:p>
          <a:p>
            <a:pPr lvl="1"/>
            <a:r>
              <a:rPr lang="en-US" altLang="zh-CN" dirty="0" smtClean="0"/>
              <a:t>For general information:</a:t>
            </a:r>
          </a:p>
          <a:p>
            <a:pPr lvl="2"/>
            <a:r>
              <a:rPr lang="en-US" altLang="zh-CN" dirty="0" smtClean="0"/>
              <a:t>Subject-level </a:t>
            </a:r>
            <a:r>
              <a:rPr lang="en-US" altLang="zh-CN" dirty="0" smtClean="0"/>
              <a:t>Structure.</a:t>
            </a:r>
            <a:endParaRPr lang="en-US" altLang="zh-CN" dirty="0" smtClean="0"/>
          </a:p>
          <a:p>
            <a:pPr lvl="2"/>
            <a:endParaRPr lang="en-US" altLang="zh-CN" dirty="0" smtClean="0"/>
          </a:p>
          <a:p>
            <a:pPr lvl="1"/>
            <a:r>
              <a:rPr lang="en-US" altLang="zh-CN" dirty="0" smtClean="0"/>
              <a:t>For project tracking information:</a:t>
            </a:r>
          </a:p>
          <a:p>
            <a:pPr lvl="2"/>
            <a:r>
              <a:rPr lang="en-US" altLang="zh-CN" dirty="0" smtClean="0"/>
              <a:t>Basic Data Structure.</a:t>
            </a:r>
          </a:p>
          <a:p>
            <a:pPr lvl="2"/>
            <a:endParaRPr lang="en-US" altLang="zh-CN" dirty="0" smtClean="0"/>
          </a:p>
          <a:p>
            <a:pPr lvl="1"/>
            <a:r>
              <a:rPr lang="en-US" altLang="zh-CN" dirty="0" smtClean="0"/>
              <a:t>For Log Database:</a:t>
            </a:r>
          </a:p>
          <a:p>
            <a:pPr lvl="2"/>
            <a:r>
              <a:rPr lang="en-US" altLang="zh-CN" dirty="0" smtClean="0"/>
              <a:t>Catch any action on any major dataset and save into </a:t>
            </a:r>
            <a:r>
              <a:rPr lang="en-US" altLang="zh-CN" dirty="0" err="1" smtClean="0"/>
              <a:t>LogDB</a:t>
            </a:r>
            <a:r>
              <a:rPr lang="en-US" altLang="zh-CN" dirty="0" smtClean="0"/>
              <a:t>.</a:t>
            </a:r>
          </a:p>
          <a:p>
            <a:pPr lvl="2"/>
            <a:r>
              <a:rPr lang="en-US" altLang="zh-CN" dirty="0" smtClean="0"/>
              <a:t>Roll-back major dataset from </a:t>
            </a:r>
            <a:r>
              <a:rPr lang="en-US" altLang="zh-CN" dirty="0" err="1" smtClean="0"/>
              <a:t>LogDB</a:t>
            </a:r>
            <a:r>
              <a:rPr lang="en-US" altLang="zh-CN" dirty="0" smtClean="0"/>
              <a:t> if there is any  </a:t>
            </a:r>
            <a:r>
              <a:rPr lang="en-US" altLang="zh-CN" dirty="0" err="1" smtClean="0"/>
              <a:t>mis</a:t>
            </a:r>
            <a:r>
              <a:rPr lang="en-US" altLang="zh-CN" dirty="0" smtClean="0"/>
              <a:t>-operation that exists.</a:t>
            </a:r>
          </a:p>
          <a:p>
            <a:pPr>
              <a:buNone/>
            </a:pPr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6475"/>
            <a:ext cx="6513513" cy="606665"/>
          </a:xfrm>
        </p:spPr>
        <p:txBody>
          <a:bodyPr/>
          <a:lstStyle/>
          <a:p>
            <a:r>
              <a:rPr lang="en-SG" altLang="zh-CN" dirty="0" smtClean="0"/>
              <a:t>Working process ( 5/7 )</a:t>
            </a:r>
            <a:br>
              <a:rPr lang="en-SG" altLang="zh-CN" dirty="0" smtClean="0"/>
            </a:b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550" y="1692488"/>
            <a:ext cx="6510338" cy="4462462"/>
          </a:xfrm>
        </p:spPr>
        <p:txBody>
          <a:bodyPr/>
          <a:lstStyle/>
          <a:p>
            <a:r>
              <a:rPr lang="en-US" altLang="zh-CN" dirty="0" smtClean="0"/>
              <a:t>For project tracking information </a:t>
            </a:r>
          </a:p>
          <a:p>
            <a:pPr lvl="2"/>
            <a:r>
              <a:rPr lang="en-US" altLang="zh-CN" dirty="0" smtClean="0"/>
              <a:t>Basic Data structure</a:t>
            </a:r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550" y="2612913"/>
            <a:ext cx="746760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12</a:t>
            </a:fld>
            <a:endParaRPr lang="en-GB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7488"/>
            <a:ext cx="8262938" cy="5075237"/>
          </a:xfrm>
        </p:spPr>
        <p:txBody>
          <a:bodyPr/>
          <a:lstStyle/>
          <a:p>
            <a:pPr marL="504825" lvl="2">
              <a:spcBef>
                <a:spcPts val="1200"/>
              </a:spcBef>
              <a:buSzPct val="50000"/>
              <a:buFont typeface="Wingdings" pitchFamily="2" charset="2"/>
              <a:buChar char="n"/>
            </a:pPr>
            <a:r>
              <a:rPr lang="en-US" altLang="zh-CN" sz="1600" dirty="0" smtClean="0">
                <a:ea typeface="宋体" pitchFamily="2" charset="-122"/>
              </a:rPr>
              <a:t>Log Database catch action </a:t>
            </a:r>
            <a:r>
              <a:rPr lang="en-US" altLang="zh-CN" sz="1100" dirty="0" smtClean="0">
                <a:ea typeface="宋体" pitchFamily="2" charset="-122"/>
              </a:rPr>
              <a:t> </a:t>
            </a:r>
            <a:endParaRPr lang="en-US" altLang="zh-CN" sz="1100" dirty="0" smtClean="0">
              <a:ea typeface="宋体" pitchFamily="2" charset="-122"/>
            </a:endParaRPr>
          </a:p>
          <a:p>
            <a:pPr marL="866775" lvl="3">
              <a:spcBef>
                <a:spcPts val="1200"/>
              </a:spcBef>
              <a:buSzPct val="50000"/>
              <a:buNone/>
            </a:pPr>
            <a:r>
              <a:rPr lang="en-US" altLang="zh-CN" sz="1100" dirty="0" smtClean="0">
                <a:ea typeface="宋体" pitchFamily="2" charset="-122"/>
              </a:rPr>
              <a:t>    One </a:t>
            </a:r>
            <a:r>
              <a:rPr lang="en-US" altLang="zh-CN" sz="1100" dirty="0" smtClean="0">
                <a:ea typeface="宋体" pitchFamily="2" charset="-122"/>
              </a:rPr>
              <a:t>of the core technical </a:t>
            </a:r>
            <a:r>
              <a:rPr lang="en-US" altLang="zh-CN" sz="1100" dirty="0" smtClean="0">
                <a:ea typeface="宋体" pitchFamily="2" charset="-122"/>
              </a:rPr>
              <a:t>parts </a:t>
            </a:r>
            <a:r>
              <a:rPr lang="en-US" altLang="zh-CN" sz="1100" dirty="0" smtClean="0">
                <a:ea typeface="宋体" pitchFamily="2" charset="-122"/>
              </a:rPr>
              <a:t>of this system is that it will record every change from APTS’s database into </a:t>
            </a:r>
            <a:r>
              <a:rPr lang="en-US" altLang="zh-CN" sz="1100" dirty="0" smtClean="0">
                <a:ea typeface="宋体" pitchFamily="2" charset="-122"/>
              </a:rPr>
              <a:t>a LOGDB which could provide a roll-back function to make sure all information on website being accurately and correctly transferred.</a:t>
            </a:r>
          </a:p>
          <a:p>
            <a:pPr marL="504825" lvl="2">
              <a:spcBef>
                <a:spcPts val="1200"/>
              </a:spcBef>
            </a:pPr>
            <a:endParaRPr lang="en-US" altLang="zh-CN" sz="1100" dirty="0" smtClean="0">
              <a:ea typeface="宋体" pitchFamily="2" charset="-122"/>
            </a:endParaRPr>
          </a:p>
          <a:p>
            <a:pPr marL="504825" lvl="2">
              <a:spcBef>
                <a:spcPts val="1200"/>
              </a:spcBef>
            </a:pPr>
            <a:endParaRPr lang="en-US" altLang="zh-CN" sz="1100" dirty="0" smtClean="0">
              <a:ea typeface="宋体" pitchFamily="2" charset="-122"/>
            </a:endParaRPr>
          </a:p>
        </p:txBody>
      </p:sp>
      <p:sp>
        <p:nvSpPr>
          <p:cNvPr id="11267" name="Rectangle 2"/>
          <p:cNvSpPr txBox="1">
            <a:spLocks noChangeArrowheads="1"/>
          </p:cNvSpPr>
          <p:nvPr/>
        </p:nvSpPr>
        <p:spPr bwMode="auto">
          <a:xfrm>
            <a:off x="457200" y="920750"/>
            <a:ext cx="77597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SG" altLang="zh-CN" sz="2800" b="1" dirty="0">
                <a:solidFill>
                  <a:schemeClr val="tx2"/>
                </a:solidFill>
              </a:rPr>
              <a:t>Working </a:t>
            </a:r>
            <a:r>
              <a:rPr lang="en-SG" altLang="zh-CN" sz="2800" b="1" dirty="0" smtClean="0">
                <a:solidFill>
                  <a:schemeClr val="tx2"/>
                </a:solidFill>
              </a:rPr>
              <a:t>process ( 6/7 )</a:t>
            </a:r>
            <a:endParaRPr lang="en-SG" altLang="zh-CN" sz="2800" b="1" dirty="0">
              <a:solidFill>
                <a:schemeClr val="tx2"/>
              </a:solidFill>
            </a:endParaRPr>
          </a:p>
          <a:p>
            <a:endParaRPr lang="en-SG" altLang="zh-CN" sz="2800" b="1" dirty="0">
              <a:solidFill>
                <a:schemeClr val="tx2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323682" y="2563422"/>
            <a:ext cx="6172493" cy="3654758"/>
            <a:chOff x="542913" y="2700331"/>
            <a:chExt cx="7872425" cy="3919546"/>
          </a:xfrm>
        </p:grpSpPr>
        <p:sp>
          <p:nvSpPr>
            <p:cNvPr id="5" name="Flowchart: Predefined Process 4"/>
            <p:cNvSpPr/>
            <p:nvPr/>
          </p:nvSpPr>
          <p:spPr>
            <a:xfrm>
              <a:off x="542913" y="2700331"/>
              <a:ext cx="1967884" cy="900116"/>
            </a:xfrm>
            <a:prstGeom prst="flowChartPredefinedProcess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100" b="1" dirty="0" smtClean="0">
                  <a:solidFill>
                    <a:schemeClr val="tx1"/>
                  </a:solidFill>
                </a:rPr>
                <a:t>For each action</a:t>
              </a:r>
            </a:p>
            <a:p>
              <a:pPr algn="ctr"/>
              <a:r>
                <a:rPr lang="en-US" altLang="zh-CN" sz="1100" b="1" dirty="0" smtClean="0">
                  <a:solidFill>
                    <a:schemeClr val="tx1"/>
                  </a:solidFill>
                </a:rPr>
                <a:t>On Datasets</a:t>
              </a:r>
            </a:p>
            <a:p>
              <a:pPr algn="ctr"/>
              <a:r>
                <a:rPr lang="en-US" altLang="zh-CN" sz="1000" dirty="0" smtClean="0">
                  <a:solidFill>
                    <a:srgbClr val="FF0000"/>
                  </a:solidFill>
                </a:rPr>
                <a:t>(insert, delete, modify)</a:t>
              </a:r>
              <a:endParaRPr lang="zh-CN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6" name="Can 5"/>
            <p:cNvSpPr/>
            <p:nvPr/>
          </p:nvSpPr>
          <p:spPr>
            <a:xfrm>
              <a:off x="642929" y="5348292"/>
              <a:ext cx="1771647" cy="1271585"/>
            </a:xfrm>
            <a:prstGeom prst="can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err="1" smtClean="0">
                  <a:solidFill>
                    <a:schemeClr val="tx1"/>
                  </a:solidFill>
                </a:rPr>
                <a:t>LogDB</a:t>
              </a:r>
              <a:endParaRPr lang="en-US" altLang="zh-CN" sz="1200" dirty="0" smtClean="0">
                <a:solidFill>
                  <a:srgbClr val="FF0000"/>
                </a:solidFill>
              </a:endParaRPr>
            </a:p>
            <a:p>
              <a:pPr algn="ctr"/>
              <a:r>
                <a:rPr lang="en-US" altLang="zh-CN" sz="1200" dirty="0" smtClean="0">
                  <a:solidFill>
                    <a:srgbClr val="FF0000"/>
                  </a:solidFill>
                </a:rPr>
                <a:t>(record each action / value change from</a:t>
              </a:r>
            </a:p>
            <a:p>
              <a:pPr algn="ctr"/>
              <a:r>
                <a:rPr lang="en-US" altLang="zh-CN" sz="1200" dirty="0" smtClean="0">
                  <a:solidFill>
                    <a:srgbClr val="FF0000"/>
                  </a:solidFill>
                </a:rPr>
                <a:t> xx to </a:t>
              </a:r>
              <a:r>
                <a:rPr lang="en-US" altLang="zh-CN" sz="1200" dirty="0" err="1" smtClean="0">
                  <a:solidFill>
                    <a:srgbClr val="FF0000"/>
                  </a:solidFill>
                </a:rPr>
                <a:t>yy</a:t>
              </a:r>
              <a:r>
                <a:rPr lang="en-US" altLang="zh-CN" sz="1200" dirty="0" smtClean="0">
                  <a:solidFill>
                    <a:srgbClr val="FF0000"/>
                  </a:solidFill>
                </a:rPr>
                <a:t>)</a:t>
              </a:r>
              <a:endParaRPr lang="zh-CN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7" name="Flowchart: Process 6"/>
            <p:cNvSpPr/>
            <p:nvPr/>
          </p:nvSpPr>
          <p:spPr>
            <a:xfrm>
              <a:off x="4789488" y="2847975"/>
              <a:ext cx="3625850" cy="2800355"/>
            </a:xfrm>
            <a:prstGeom prst="flowChartProcess">
              <a:avLst/>
            </a:prstGeom>
            <a:noFill/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Flowchart: Decision 7"/>
            <p:cNvSpPr/>
            <p:nvPr/>
          </p:nvSpPr>
          <p:spPr>
            <a:xfrm>
              <a:off x="3053741" y="4445709"/>
              <a:ext cx="1735748" cy="733004"/>
            </a:xfrm>
            <a:prstGeom prst="flowChartDecision">
              <a:avLst/>
            </a:prstGeom>
            <a:solidFill>
              <a:srgbClr val="F7FCC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zh-CN" sz="1050" b="1" dirty="0" err="1" smtClean="0">
                  <a:solidFill>
                    <a:srgbClr val="FF0000"/>
                  </a:solidFill>
                </a:rPr>
                <a:t>Mis</a:t>
              </a:r>
              <a:r>
                <a:rPr lang="en-US" altLang="zh-CN" sz="1050" b="1" dirty="0" smtClean="0">
                  <a:solidFill>
                    <a:srgbClr val="FF0000"/>
                  </a:solidFill>
                </a:rPr>
                <a:t>-operation</a:t>
              </a:r>
              <a:endParaRPr lang="zh-CN" altLang="en-US" sz="105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Can 8"/>
            <p:cNvSpPr/>
            <p:nvPr/>
          </p:nvSpPr>
          <p:spPr>
            <a:xfrm>
              <a:off x="5132388" y="3038479"/>
              <a:ext cx="1130516" cy="2480827"/>
            </a:xfrm>
            <a:prstGeom prst="can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solidFill>
                    <a:schemeClr val="tx1"/>
                  </a:solidFill>
                </a:rPr>
                <a:t>Basic info</a:t>
              </a:r>
            </a:p>
            <a:p>
              <a:pPr algn="ctr"/>
              <a:endParaRPr lang="en-US" altLang="zh-CN" sz="1200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0" name="Can 9"/>
            <p:cNvSpPr/>
            <p:nvPr/>
          </p:nvSpPr>
          <p:spPr>
            <a:xfrm>
              <a:off x="6948486" y="3105152"/>
              <a:ext cx="1130516" cy="545710"/>
            </a:xfrm>
            <a:prstGeom prst="can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zh-CN" sz="1000" dirty="0" smtClean="0">
                  <a:solidFill>
                    <a:schemeClr val="tx1"/>
                  </a:solidFill>
                </a:rPr>
                <a:t>Project001</a:t>
              </a:r>
            </a:p>
            <a:p>
              <a:pPr algn="ctr"/>
              <a:endParaRPr lang="en-US" altLang="zh-CN" sz="1200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Connector 14"/>
            <p:cNvCxnSpPr>
              <a:stCxn id="48" idx="3"/>
            </p:cNvCxnSpPr>
            <p:nvPr/>
          </p:nvCxnSpPr>
          <p:spPr>
            <a:xfrm>
              <a:off x="7513744" y="4742282"/>
              <a:ext cx="0" cy="53457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lowchart: Process 16"/>
            <p:cNvSpPr/>
            <p:nvPr/>
          </p:nvSpPr>
          <p:spPr>
            <a:xfrm>
              <a:off x="3527637" y="5491162"/>
              <a:ext cx="1085850" cy="1000123"/>
            </a:xfrm>
            <a:prstGeom prst="flowChartProcess">
              <a:avLst/>
            </a:prstGeom>
            <a:solidFill>
              <a:srgbClr val="DCE3F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50" b="1" dirty="0" smtClean="0">
                  <a:solidFill>
                    <a:srgbClr val="FF0000"/>
                  </a:solidFill>
                </a:rPr>
                <a:t>Roll-back</a:t>
              </a:r>
            </a:p>
            <a:p>
              <a:pPr algn="ctr"/>
              <a:r>
                <a:rPr lang="en-US" altLang="zh-CN" sz="1050" b="1" dirty="0" smtClean="0">
                  <a:solidFill>
                    <a:srgbClr val="FF0000"/>
                  </a:solidFill>
                </a:rPr>
                <a:t>datasets</a:t>
              </a:r>
            </a:p>
            <a:p>
              <a:pPr algn="ctr"/>
              <a:r>
                <a:rPr lang="en-US" altLang="zh-CN" sz="1050" b="1" dirty="0" smtClean="0">
                  <a:solidFill>
                    <a:srgbClr val="FF0000"/>
                  </a:solidFill>
                </a:rPr>
                <a:t>from </a:t>
              </a:r>
              <a:r>
                <a:rPr lang="en-US" altLang="zh-CN" sz="1050" b="1" dirty="0" err="1" smtClean="0">
                  <a:solidFill>
                    <a:srgbClr val="FF0000"/>
                  </a:solidFill>
                </a:rPr>
                <a:t>LogDB</a:t>
              </a:r>
              <a:endParaRPr lang="zh-CN" altLang="en-US" sz="105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9" name="Shape 18"/>
            <p:cNvCxnSpPr>
              <a:stCxn id="5" idx="2"/>
            </p:cNvCxnSpPr>
            <p:nvPr/>
          </p:nvCxnSpPr>
          <p:spPr>
            <a:xfrm rot="16200000" flipH="1">
              <a:off x="3049382" y="2077920"/>
              <a:ext cx="217580" cy="3262633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5" idx="2"/>
              <a:endCxn id="6" idx="1"/>
            </p:cNvCxnSpPr>
            <p:nvPr/>
          </p:nvCxnSpPr>
          <p:spPr>
            <a:xfrm>
              <a:off x="1526856" y="3600447"/>
              <a:ext cx="1897" cy="174784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hape 22"/>
            <p:cNvCxnSpPr/>
            <p:nvPr/>
          </p:nvCxnSpPr>
          <p:spPr>
            <a:xfrm rot="10800000" flipV="1">
              <a:off x="3893040" y="4139667"/>
              <a:ext cx="896461" cy="328620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8" idx="2"/>
            </p:cNvCxnSpPr>
            <p:nvPr/>
          </p:nvCxnSpPr>
          <p:spPr>
            <a:xfrm>
              <a:off x="3921615" y="5178713"/>
              <a:ext cx="0" cy="3124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6" idx="4"/>
              <a:endCxn id="17" idx="1"/>
            </p:cNvCxnSpPr>
            <p:nvPr/>
          </p:nvCxnSpPr>
          <p:spPr>
            <a:xfrm>
              <a:off x="2414575" y="5984085"/>
              <a:ext cx="1113062" cy="713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Can 46"/>
            <p:cNvSpPr/>
            <p:nvPr/>
          </p:nvSpPr>
          <p:spPr>
            <a:xfrm>
              <a:off x="6948486" y="3650862"/>
              <a:ext cx="1130516" cy="545710"/>
            </a:xfrm>
            <a:prstGeom prst="can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zh-CN" sz="1000" dirty="0" smtClean="0">
                  <a:solidFill>
                    <a:schemeClr val="tx1"/>
                  </a:solidFill>
                </a:rPr>
                <a:t>Project002</a:t>
              </a:r>
            </a:p>
            <a:p>
              <a:pPr algn="ctr"/>
              <a:endParaRPr lang="en-US" altLang="zh-CN" sz="1200" dirty="0" smtClean="0">
                <a:solidFill>
                  <a:srgbClr val="FF0000"/>
                </a:solidFill>
              </a:endParaRPr>
            </a:p>
          </p:txBody>
        </p:sp>
        <p:sp>
          <p:nvSpPr>
            <p:cNvPr id="48" name="Can 47"/>
            <p:cNvSpPr/>
            <p:nvPr/>
          </p:nvSpPr>
          <p:spPr>
            <a:xfrm>
              <a:off x="6948486" y="4196572"/>
              <a:ext cx="1130516" cy="545710"/>
            </a:xfrm>
            <a:prstGeom prst="can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0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zh-CN" sz="1000" dirty="0" smtClean="0">
                  <a:solidFill>
                    <a:schemeClr val="tx1"/>
                  </a:solidFill>
                </a:rPr>
                <a:t>Project003</a:t>
              </a:r>
            </a:p>
            <a:p>
              <a:pPr algn="ctr"/>
              <a:endParaRPr lang="en-US" altLang="zh-CN" sz="1200" dirty="0" smtClean="0">
                <a:solidFill>
                  <a:srgbClr val="FF0000"/>
                </a:solidFill>
              </a:endParaRPr>
            </a:p>
          </p:txBody>
        </p:sp>
        <p:sp>
          <p:nvSpPr>
            <p:cNvPr id="49" name="Can 48"/>
            <p:cNvSpPr/>
            <p:nvPr/>
          </p:nvSpPr>
          <p:spPr>
            <a:xfrm>
              <a:off x="6934198" y="4961133"/>
              <a:ext cx="1130516" cy="545710"/>
            </a:xfrm>
            <a:prstGeom prst="can">
              <a:avLst/>
            </a:prstGeom>
            <a:solidFill>
              <a:srgbClr val="CBF0F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2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zh-CN" sz="1000" dirty="0" smtClean="0">
                  <a:solidFill>
                    <a:schemeClr val="tx1"/>
                  </a:solidFill>
                </a:rPr>
                <a:t>Project010</a:t>
              </a:r>
            </a:p>
            <a:p>
              <a:pPr algn="ctr"/>
              <a:endParaRPr lang="en-US" altLang="zh-CN" sz="1200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53" name="Shape 52"/>
            <p:cNvCxnSpPr>
              <a:stCxn id="17" idx="3"/>
              <a:endCxn id="7" idx="2"/>
            </p:cNvCxnSpPr>
            <p:nvPr/>
          </p:nvCxnSpPr>
          <p:spPr>
            <a:xfrm flipV="1">
              <a:off x="4613487" y="5648331"/>
              <a:ext cx="1988926" cy="342892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2341687" y="5236381"/>
              <a:ext cx="1202212" cy="73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FF0000"/>
                  </a:solidFill>
                </a:rPr>
                <a:t>Read selective</a:t>
              </a:r>
            </a:p>
            <a:p>
              <a:pPr algn="ctr"/>
              <a:r>
                <a:rPr lang="en-US" altLang="zh-CN" sz="1000" dirty="0" smtClean="0">
                  <a:solidFill>
                    <a:srgbClr val="FF0000"/>
                  </a:solidFill>
                </a:rPr>
                <a:t>Information</a:t>
              </a:r>
            </a:p>
            <a:p>
              <a:pPr algn="ctr"/>
              <a:r>
                <a:rPr lang="en-US" altLang="zh-CN" sz="1000" dirty="0" smtClean="0">
                  <a:solidFill>
                    <a:srgbClr val="FF0000"/>
                  </a:solidFill>
                </a:rPr>
                <a:t>from </a:t>
              </a:r>
              <a:r>
                <a:rPr lang="en-US" altLang="zh-CN" sz="1000" dirty="0" err="1" smtClean="0">
                  <a:solidFill>
                    <a:srgbClr val="FF0000"/>
                  </a:solidFill>
                </a:rPr>
                <a:t>LogDB</a:t>
              </a:r>
              <a:endParaRPr lang="zh-CN" altLang="en-US" sz="1000" dirty="0">
                <a:solidFill>
                  <a:srgbClr val="FF0000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075247" y="6005512"/>
              <a:ext cx="13591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Operate</a:t>
              </a:r>
              <a:endParaRPr lang="zh-CN" altLang="en-US" sz="14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814640" y="3521589"/>
              <a:ext cx="13591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Operate</a:t>
              </a:r>
              <a:endParaRPr lang="zh-CN" altLang="en-US" sz="1400" dirty="0"/>
            </a:p>
          </p:txBody>
        </p:sp>
      </p:grpSp>
      <p:sp>
        <p:nvSpPr>
          <p:cNvPr id="2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13</a:t>
            </a:fld>
            <a:endParaRPr lang="en-GB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 txBox="1">
            <a:spLocks noChangeArrowheads="1"/>
          </p:cNvSpPr>
          <p:nvPr/>
        </p:nvSpPr>
        <p:spPr bwMode="auto">
          <a:xfrm>
            <a:off x="457200" y="920750"/>
            <a:ext cx="77597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SG" altLang="zh-CN" sz="2800" b="1" dirty="0">
                <a:solidFill>
                  <a:schemeClr val="tx2"/>
                </a:solidFill>
              </a:rPr>
              <a:t>Working </a:t>
            </a:r>
            <a:r>
              <a:rPr lang="en-SG" altLang="zh-CN" sz="2800" b="1" dirty="0" smtClean="0">
                <a:solidFill>
                  <a:schemeClr val="tx2"/>
                </a:solidFill>
              </a:rPr>
              <a:t>process ( 7/7 )</a:t>
            </a:r>
            <a:endParaRPr lang="en-SG" altLang="zh-CN" sz="2800" b="1" dirty="0">
              <a:solidFill>
                <a:schemeClr val="tx2"/>
              </a:solidFill>
            </a:endParaRPr>
          </a:p>
          <a:p>
            <a:endParaRPr lang="en-SG" altLang="zh-CN" sz="2800" b="1" dirty="0">
              <a:solidFill>
                <a:schemeClr val="tx2"/>
              </a:solidFill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6715100" y="1708501"/>
            <a:ext cx="1243010" cy="4537450"/>
          </a:xfrm>
          <a:prstGeom prst="flowChartProcess">
            <a:avLst/>
          </a:prstGeom>
          <a:solidFill>
            <a:srgbClr val="FBDCC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7359620" y="4760695"/>
            <a:ext cx="0" cy="916343"/>
          </a:xfrm>
          <a:prstGeom prst="line">
            <a:avLst/>
          </a:prstGeom>
          <a:solidFill>
            <a:srgbClr val="F8C59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lowchart: Predefined Process 6"/>
          <p:cNvSpPr/>
          <p:nvPr/>
        </p:nvSpPr>
        <p:spPr>
          <a:xfrm>
            <a:off x="4257636" y="2012685"/>
            <a:ext cx="964800" cy="576000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8" name="Flowchart: Predefined Process 7"/>
          <p:cNvSpPr/>
          <p:nvPr/>
        </p:nvSpPr>
        <p:spPr>
          <a:xfrm>
            <a:off x="4258163" y="3049041"/>
            <a:ext cx="964800" cy="576000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9" name="Flowchart: Predefined Process 8"/>
          <p:cNvSpPr/>
          <p:nvPr/>
        </p:nvSpPr>
        <p:spPr>
          <a:xfrm>
            <a:off x="4253395" y="4101585"/>
            <a:ext cx="964800" cy="576000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10" name="Flowchart: Predefined Process 9"/>
          <p:cNvSpPr/>
          <p:nvPr/>
        </p:nvSpPr>
        <p:spPr>
          <a:xfrm>
            <a:off x="4253395" y="5187312"/>
            <a:ext cx="964800" cy="576000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11" name="Flowchart: Process 10"/>
          <p:cNvSpPr/>
          <p:nvPr/>
        </p:nvSpPr>
        <p:spPr>
          <a:xfrm>
            <a:off x="4392149" y="2567369"/>
            <a:ext cx="658303" cy="494064"/>
          </a:xfrm>
          <a:prstGeom prst="flowChart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err="1" smtClean="0">
                <a:solidFill>
                  <a:schemeClr val="tx1"/>
                </a:solidFill>
              </a:rPr>
              <a:t>setIndex</a:t>
            </a:r>
            <a:r>
              <a:rPr lang="en-US" altLang="zh-CN" sz="900" dirty="0" smtClean="0">
                <a:solidFill>
                  <a:schemeClr val="tx1"/>
                </a:solidFill>
              </a:rPr>
              <a:t> to DB</a:t>
            </a:r>
          </a:p>
        </p:txBody>
      </p:sp>
      <p:sp>
        <p:nvSpPr>
          <p:cNvPr id="12" name="Flowchart: Process 11"/>
          <p:cNvSpPr/>
          <p:nvPr/>
        </p:nvSpPr>
        <p:spPr>
          <a:xfrm>
            <a:off x="4403251" y="3600038"/>
            <a:ext cx="658303" cy="494064"/>
          </a:xfrm>
          <a:prstGeom prst="flowChart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err="1" smtClean="0">
                <a:solidFill>
                  <a:schemeClr val="tx1"/>
                </a:solidFill>
              </a:rPr>
              <a:t>setIndex</a:t>
            </a:r>
            <a:r>
              <a:rPr lang="en-US" altLang="zh-CN" sz="900" dirty="0" smtClean="0">
                <a:solidFill>
                  <a:schemeClr val="tx1"/>
                </a:solidFill>
              </a:rPr>
              <a:t> to DB</a:t>
            </a:r>
          </a:p>
        </p:txBody>
      </p:sp>
      <p:sp>
        <p:nvSpPr>
          <p:cNvPr id="13" name="Flowchart: Process 12"/>
          <p:cNvSpPr/>
          <p:nvPr/>
        </p:nvSpPr>
        <p:spPr>
          <a:xfrm>
            <a:off x="4403251" y="4660002"/>
            <a:ext cx="658303" cy="494064"/>
          </a:xfrm>
          <a:prstGeom prst="flowChart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err="1" smtClean="0">
                <a:solidFill>
                  <a:schemeClr val="tx1"/>
                </a:solidFill>
              </a:rPr>
              <a:t>setIndex</a:t>
            </a:r>
            <a:r>
              <a:rPr lang="en-US" altLang="zh-CN" sz="900" dirty="0" smtClean="0">
                <a:solidFill>
                  <a:schemeClr val="tx1"/>
                </a:solidFill>
              </a:rPr>
              <a:t> to DB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4407492" y="5734736"/>
            <a:ext cx="658303" cy="494064"/>
          </a:xfrm>
          <a:prstGeom prst="flowChart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err="1" smtClean="0">
                <a:solidFill>
                  <a:schemeClr val="tx1"/>
                </a:solidFill>
              </a:rPr>
              <a:t>setIndex</a:t>
            </a:r>
            <a:r>
              <a:rPr lang="en-US" altLang="zh-CN" sz="900" dirty="0" smtClean="0">
                <a:solidFill>
                  <a:schemeClr val="tx1"/>
                </a:solidFill>
              </a:rPr>
              <a:t> to DB</a:t>
            </a:r>
          </a:p>
        </p:txBody>
      </p:sp>
      <p:sp>
        <p:nvSpPr>
          <p:cNvPr id="15" name="Flowchart: Card 14"/>
          <p:cNvSpPr/>
          <p:nvPr/>
        </p:nvSpPr>
        <p:spPr>
          <a:xfrm>
            <a:off x="5329203" y="1794229"/>
            <a:ext cx="1128713" cy="1034460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lowchart: Card 15"/>
          <p:cNvSpPr/>
          <p:nvPr/>
        </p:nvSpPr>
        <p:spPr>
          <a:xfrm>
            <a:off x="5443507" y="1851381"/>
            <a:ext cx="1128713" cy="1034460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tlCol="0" anchor="b" anchorCtr="0"/>
          <a:lstStyle/>
          <a:p>
            <a:r>
              <a:rPr lang="en-US" altLang="zh-CN" sz="1000" dirty="0" smtClean="0">
                <a:solidFill>
                  <a:schemeClr val="tx1"/>
                </a:solidFill>
              </a:rPr>
              <a:t>Project 001</a:t>
            </a:r>
          </a:p>
          <a:p>
            <a:r>
              <a:rPr lang="en-US" altLang="zh-CN" sz="1000" dirty="0" err="1" smtClean="0">
                <a:solidFill>
                  <a:schemeClr val="tx1"/>
                </a:solidFill>
              </a:rPr>
              <a:t>tmpfolder</a:t>
            </a:r>
            <a:endParaRPr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17" name="Flowchart: Card 16"/>
          <p:cNvSpPr/>
          <p:nvPr/>
        </p:nvSpPr>
        <p:spPr>
          <a:xfrm>
            <a:off x="5629238" y="1895489"/>
            <a:ext cx="371476" cy="54623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N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 flipV="1">
            <a:off x="5800696" y="2220990"/>
            <a:ext cx="209550" cy="177869"/>
          </a:xfrm>
          <a:prstGeom prst="line">
            <a:avLst/>
          </a:prstGeom>
          <a:solidFill>
            <a:srgbClr val="F8C59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lowchart: Card 18"/>
          <p:cNvSpPr/>
          <p:nvPr/>
        </p:nvSpPr>
        <p:spPr>
          <a:xfrm>
            <a:off x="5967382" y="1990737"/>
            <a:ext cx="371476" cy="54623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2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H="1" flipV="1">
            <a:off x="5329203" y="2005025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5553043" y="1800225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5324435" y="2828961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6467475" y="1800225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Flowchart: Card 23"/>
          <p:cNvSpPr/>
          <p:nvPr/>
        </p:nvSpPr>
        <p:spPr>
          <a:xfrm>
            <a:off x="5333932" y="2854200"/>
            <a:ext cx="1128713" cy="1034460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lowchart: Card 24"/>
          <p:cNvSpPr/>
          <p:nvPr/>
        </p:nvSpPr>
        <p:spPr>
          <a:xfrm>
            <a:off x="5448236" y="2911352"/>
            <a:ext cx="1128713" cy="1034460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tlCol="0" anchor="b" anchorCtr="0"/>
          <a:lstStyle/>
          <a:p>
            <a:r>
              <a:rPr lang="en-US" altLang="zh-CN" sz="1000" dirty="0" smtClean="0">
                <a:solidFill>
                  <a:schemeClr val="tx1"/>
                </a:solidFill>
              </a:rPr>
              <a:t>Project 002</a:t>
            </a:r>
          </a:p>
          <a:p>
            <a:r>
              <a:rPr lang="en-US" altLang="zh-CN" sz="1000" dirty="0" err="1" smtClean="0">
                <a:solidFill>
                  <a:schemeClr val="tx1"/>
                </a:solidFill>
              </a:rPr>
              <a:t>tmpfolder</a:t>
            </a:r>
            <a:endParaRPr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26" name="Flowchart: Card 25"/>
          <p:cNvSpPr/>
          <p:nvPr/>
        </p:nvSpPr>
        <p:spPr>
          <a:xfrm>
            <a:off x="5633967" y="2955460"/>
            <a:ext cx="371476" cy="54623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N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5805425" y="3280961"/>
            <a:ext cx="209550" cy="177869"/>
          </a:xfrm>
          <a:prstGeom prst="line">
            <a:avLst/>
          </a:prstGeom>
          <a:solidFill>
            <a:srgbClr val="F8C59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Flowchart: Card 27"/>
          <p:cNvSpPr/>
          <p:nvPr/>
        </p:nvSpPr>
        <p:spPr>
          <a:xfrm>
            <a:off x="5972111" y="3050708"/>
            <a:ext cx="371476" cy="54623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2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 flipV="1">
            <a:off x="5333932" y="3064996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5557772" y="2860196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5329164" y="3888932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6472204" y="2860196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lowchart: Card 32"/>
          <p:cNvSpPr/>
          <p:nvPr/>
        </p:nvSpPr>
        <p:spPr>
          <a:xfrm>
            <a:off x="5319644" y="3917459"/>
            <a:ext cx="1128713" cy="1034460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Flowchart: Card 33"/>
          <p:cNvSpPr/>
          <p:nvPr/>
        </p:nvSpPr>
        <p:spPr>
          <a:xfrm>
            <a:off x="5433948" y="3974611"/>
            <a:ext cx="1128713" cy="1034460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tlCol="0" anchor="b" anchorCtr="0"/>
          <a:lstStyle/>
          <a:p>
            <a:r>
              <a:rPr lang="en-US" altLang="zh-CN" sz="1000" dirty="0" smtClean="0">
                <a:solidFill>
                  <a:schemeClr val="tx1"/>
                </a:solidFill>
              </a:rPr>
              <a:t>Project 003</a:t>
            </a:r>
          </a:p>
          <a:p>
            <a:r>
              <a:rPr lang="en-US" altLang="zh-CN" sz="1000" dirty="0" err="1" smtClean="0">
                <a:solidFill>
                  <a:schemeClr val="tx1"/>
                </a:solidFill>
              </a:rPr>
              <a:t>tmpfolder</a:t>
            </a:r>
            <a:endParaRPr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35" name="Flowchart: Card 34"/>
          <p:cNvSpPr/>
          <p:nvPr/>
        </p:nvSpPr>
        <p:spPr>
          <a:xfrm>
            <a:off x="5619679" y="4018719"/>
            <a:ext cx="371476" cy="54623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N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 flipH="1" flipV="1">
            <a:off x="5791137" y="4344220"/>
            <a:ext cx="209550" cy="177869"/>
          </a:xfrm>
          <a:prstGeom prst="line">
            <a:avLst/>
          </a:prstGeom>
          <a:solidFill>
            <a:srgbClr val="F8C59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Flowchart: Card 36"/>
          <p:cNvSpPr/>
          <p:nvPr/>
        </p:nvSpPr>
        <p:spPr>
          <a:xfrm>
            <a:off x="5957823" y="4113967"/>
            <a:ext cx="371476" cy="54623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2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 flipH="1" flipV="1">
            <a:off x="5319644" y="4128255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 flipV="1">
            <a:off x="5543484" y="3923455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 flipV="1">
            <a:off x="5314876" y="4952191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6457916" y="3923455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Flowchart: Card 41"/>
          <p:cNvSpPr/>
          <p:nvPr/>
        </p:nvSpPr>
        <p:spPr>
          <a:xfrm>
            <a:off x="5324373" y="5008071"/>
            <a:ext cx="1128713" cy="1034460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Flowchart: Card 42"/>
          <p:cNvSpPr/>
          <p:nvPr/>
        </p:nvSpPr>
        <p:spPr>
          <a:xfrm>
            <a:off x="5438677" y="5065223"/>
            <a:ext cx="1128713" cy="1034460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tlCol="0" anchor="b" anchorCtr="0"/>
          <a:lstStyle/>
          <a:p>
            <a:r>
              <a:rPr lang="en-US" altLang="zh-CN" sz="1000" dirty="0" smtClean="0">
                <a:solidFill>
                  <a:schemeClr val="tx1"/>
                </a:solidFill>
              </a:rPr>
              <a:t>Project 010</a:t>
            </a:r>
          </a:p>
          <a:p>
            <a:r>
              <a:rPr lang="en-US" altLang="zh-CN" sz="1000" dirty="0" err="1" smtClean="0">
                <a:solidFill>
                  <a:schemeClr val="tx1"/>
                </a:solidFill>
              </a:rPr>
              <a:t>tmpfolder</a:t>
            </a:r>
            <a:endParaRPr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44" name="Flowchart: Card 43"/>
          <p:cNvSpPr/>
          <p:nvPr/>
        </p:nvSpPr>
        <p:spPr>
          <a:xfrm>
            <a:off x="5624408" y="5109331"/>
            <a:ext cx="371476" cy="54623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N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 flipH="1" flipV="1">
            <a:off x="5795866" y="5434832"/>
            <a:ext cx="209550" cy="177869"/>
          </a:xfrm>
          <a:prstGeom prst="line">
            <a:avLst/>
          </a:prstGeom>
          <a:solidFill>
            <a:srgbClr val="F8C59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Flowchart: Card 45"/>
          <p:cNvSpPr/>
          <p:nvPr/>
        </p:nvSpPr>
        <p:spPr>
          <a:xfrm>
            <a:off x="5962552" y="5204579"/>
            <a:ext cx="371476" cy="54623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2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flipH="1" flipV="1">
            <a:off x="5324373" y="5218867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 flipV="1">
            <a:off x="5548213" y="5014067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319605" y="6042803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6462645" y="5014067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8" idx="3"/>
          </p:cNvCxnSpPr>
          <p:nvPr/>
        </p:nvCxnSpPr>
        <p:spPr>
          <a:xfrm>
            <a:off x="5222963" y="3337041"/>
            <a:ext cx="22050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218195" y="4403873"/>
            <a:ext cx="22050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5218195" y="2317825"/>
            <a:ext cx="22050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5227754" y="5475312"/>
            <a:ext cx="22050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5" name="Group 54"/>
          <p:cNvGrpSpPr/>
          <p:nvPr/>
        </p:nvGrpSpPr>
        <p:grpSpPr>
          <a:xfrm>
            <a:off x="6772252" y="1909777"/>
            <a:ext cx="1153952" cy="798576"/>
            <a:chOff x="7629532" y="1995505"/>
            <a:chExt cx="1153952" cy="798576"/>
          </a:xfrm>
        </p:grpSpPr>
        <p:sp>
          <p:nvSpPr>
            <p:cNvPr id="56" name="Flowchart: Document 55"/>
            <p:cNvSpPr/>
            <p:nvPr/>
          </p:nvSpPr>
          <p:spPr>
            <a:xfrm>
              <a:off x="7629532" y="1995505"/>
              <a:ext cx="792000" cy="450912"/>
            </a:xfrm>
            <a:prstGeom prst="flowChartDocument">
              <a:avLst/>
            </a:prstGeom>
            <a:solidFill>
              <a:srgbClr val="F8C59E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N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7740000" y="2349582"/>
              <a:ext cx="295280" cy="166659"/>
            </a:xfrm>
            <a:prstGeom prst="line">
              <a:avLst/>
            </a:prstGeom>
            <a:solidFill>
              <a:srgbClr val="F8C59E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Flowchart: Document 57"/>
            <p:cNvSpPr/>
            <p:nvPr/>
          </p:nvSpPr>
          <p:spPr>
            <a:xfrm>
              <a:off x="7924812" y="2290785"/>
              <a:ext cx="792000" cy="450912"/>
            </a:xfrm>
            <a:prstGeom prst="flowChartDocument">
              <a:avLst/>
            </a:prstGeom>
            <a:solidFill>
              <a:srgbClr val="F8C59E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2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59" name="Flowchart: Document 58"/>
            <p:cNvSpPr/>
            <p:nvPr/>
          </p:nvSpPr>
          <p:spPr>
            <a:xfrm>
              <a:off x="7991484" y="2343169"/>
              <a:ext cx="792000" cy="450912"/>
            </a:xfrm>
            <a:prstGeom prst="flowChartDocument">
              <a:avLst/>
            </a:prstGeom>
            <a:solidFill>
              <a:srgbClr val="F8C59E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bIns="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Project001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1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775582" y="2977054"/>
            <a:ext cx="1153952" cy="798576"/>
            <a:chOff x="7629532" y="1995505"/>
            <a:chExt cx="1153952" cy="798576"/>
          </a:xfrm>
        </p:grpSpPr>
        <p:sp>
          <p:nvSpPr>
            <p:cNvPr id="61" name="Flowchart: Document 60"/>
            <p:cNvSpPr/>
            <p:nvPr/>
          </p:nvSpPr>
          <p:spPr>
            <a:xfrm>
              <a:off x="7629532" y="1995505"/>
              <a:ext cx="792000" cy="450912"/>
            </a:xfrm>
            <a:prstGeom prst="flowChartDocument">
              <a:avLst/>
            </a:prstGeom>
            <a:solidFill>
              <a:srgbClr val="F8C59E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N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62" name="Straight Connector 61"/>
            <p:cNvCxnSpPr/>
            <p:nvPr/>
          </p:nvCxnSpPr>
          <p:spPr>
            <a:xfrm>
              <a:off x="7740000" y="2349582"/>
              <a:ext cx="295280" cy="166659"/>
            </a:xfrm>
            <a:prstGeom prst="line">
              <a:avLst/>
            </a:prstGeom>
            <a:solidFill>
              <a:srgbClr val="F8C59E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Flowchart: Document 62"/>
            <p:cNvSpPr/>
            <p:nvPr/>
          </p:nvSpPr>
          <p:spPr>
            <a:xfrm>
              <a:off x="7924812" y="2290785"/>
              <a:ext cx="792000" cy="450912"/>
            </a:xfrm>
            <a:prstGeom prst="flowChartDocument">
              <a:avLst/>
            </a:prstGeom>
            <a:solidFill>
              <a:srgbClr val="F8C59E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2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64" name="Flowchart: Document 63"/>
            <p:cNvSpPr/>
            <p:nvPr/>
          </p:nvSpPr>
          <p:spPr>
            <a:xfrm>
              <a:off x="7991484" y="2343169"/>
              <a:ext cx="792000" cy="450912"/>
            </a:xfrm>
            <a:prstGeom prst="flowChartDocument">
              <a:avLst/>
            </a:prstGeom>
            <a:solidFill>
              <a:srgbClr val="F8C59E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bIns="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Project002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1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754068" y="4065526"/>
            <a:ext cx="1153952" cy="798576"/>
            <a:chOff x="7629532" y="1995505"/>
            <a:chExt cx="1153952" cy="798576"/>
          </a:xfrm>
        </p:grpSpPr>
        <p:sp>
          <p:nvSpPr>
            <p:cNvPr id="66" name="Flowchart: Document 65"/>
            <p:cNvSpPr/>
            <p:nvPr/>
          </p:nvSpPr>
          <p:spPr>
            <a:xfrm>
              <a:off x="7629532" y="1995505"/>
              <a:ext cx="792000" cy="450912"/>
            </a:xfrm>
            <a:prstGeom prst="flowChartDocument">
              <a:avLst/>
            </a:prstGeom>
            <a:solidFill>
              <a:srgbClr val="F8C59E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N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7740000" y="2349582"/>
              <a:ext cx="295280" cy="166659"/>
            </a:xfrm>
            <a:prstGeom prst="line">
              <a:avLst/>
            </a:prstGeom>
            <a:solidFill>
              <a:srgbClr val="F8C59E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Flowchart: Document 67"/>
            <p:cNvSpPr/>
            <p:nvPr/>
          </p:nvSpPr>
          <p:spPr>
            <a:xfrm>
              <a:off x="7924812" y="2290785"/>
              <a:ext cx="792000" cy="450912"/>
            </a:xfrm>
            <a:prstGeom prst="flowChartDocument">
              <a:avLst/>
            </a:prstGeom>
            <a:solidFill>
              <a:srgbClr val="F8C59E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2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69" name="Flowchart: Document 68"/>
            <p:cNvSpPr/>
            <p:nvPr/>
          </p:nvSpPr>
          <p:spPr>
            <a:xfrm>
              <a:off x="7991484" y="2343169"/>
              <a:ext cx="792000" cy="450912"/>
            </a:xfrm>
            <a:prstGeom prst="flowChartDocument">
              <a:avLst/>
            </a:prstGeom>
            <a:solidFill>
              <a:srgbClr val="F8C59E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bIns="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Project003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1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772252" y="5127685"/>
            <a:ext cx="1153952" cy="798576"/>
            <a:chOff x="7629532" y="1995505"/>
            <a:chExt cx="1153952" cy="798576"/>
          </a:xfrm>
        </p:grpSpPr>
        <p:sp>
          <p:nvSpPr>
            <p:cNvPr id="71" name="Flowchart: Document 70"/>
            <p:cNvSpPr/>
            <p:nvPr/>
          </p:nvSpPr>
          <p:spPr>
            <a:xfrm>
              <a:off x="7629532" y="1995505"/>
              <a:ext cx="792000" cy="450912"/>
            </a:xfrm>
            <a:prstGeom prst="flowChartDocument">
              <a:avLst/>
            </a:prstGeom>
            <a:solidFill>
              <a:srgbClr val="F8C59E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N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>
            <a:xfrm>
              <a:off x="7740000" y="2349582"/>
              <a:ext cx="295280" cy="166659"/>
            </a:xfrm>
            <a:prstGeom prst="line">
              <a:avLst/>
            </a:prstGeom>
            <a:solidFill>
              <a:srgbClr val="F8C59E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lowchart: Document 72"/>
            <p:cNvSpPr/>
            <p:nvPr/>
          </p:nvSpPr>
          <p:spPr>
            <a:xfrm>
              <a:off x="7924812" y="2290785"/>
              <a:ext cx="792000" cy="450912"/>
            </a:xfrm>
            <a:prstGeom prst="flowChartDocument">
              <a:avLst/>
            </a:prstGeom>
            <a:solidFill>
              <a:srgbClr val="F8C59E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2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74" name="Flowchart: Document 73"/>
            <p:cNvSpPr/>
            <p:nvPr/>
          </p:nvSpPr>
          <p:spPr>
            <a:xfrm>
              <a:off x="7991484" y="2343169"/>
              <a:ext cx="792000" cy="450912"/>
            </a:xfrm>
            <a:prstGeom prst="flowChartDocument">
              <a:avLst/>
            </a:prstGeom>
            <a:solidFill>
              <a:srgbClr val="F8C59E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bIns="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Project010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1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5" name="Straight Arrow Connector 74"/>
          <p:cNvCxnSpPr>
            <a:endCxn id="56" idx="1"/>
          </p:cNvCxnSpPr>
          <p:nvPr/>
        </p:nvCxnSpPr>
        <p:spPr>
          <a:xfrm flipV="1">
            <a:off x="6457916" y="2135233"/>
            <a:ext cx="314336" cy="4797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endCxn id="59" idx="1"/>
          </p:cNvCxnSpPr>
          <p:nvPr/>
        </p:nvCxnSpPr>
        <p:spPr>
          <a:xfrm>
            <a:off x="6443603" y="2482897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6381683" y="2420977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Flowchart: Card 77"/>
          <p:cNvSpPr/>
          <p:nvPr/>
        </p:nvSpPr>
        <p:spPr>
          <a:xfrm>
            <a:off x="6067398" y="2105041"/>
            <a:ext cx="371476" cy="54623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1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79" name="Straight Arrow Connector 78"/>
          <p:cNvCxnSpPr/>
          <p:nvPr/>
        </p:nvCxnSpPr>
        <p:spPr>
          <a:xfrm flipV="1">
            <a:off x="6457891" y="3247588"/>
            <a:ext cx="314336" cy="4797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443578" y="3595252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381658" y="3504756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Flowchart: Card 81"/>
          <p:cNvSpPr/>
          <p:nvPr/>
        </p:nvSpPr>
        <p:spPr>
          <a:xfrm>
            <a:off x="6072127" y="3165012"/>
            <a:ext cx="371476" cy="54623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1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83" name="Straight Arrow Connector 82"/>
          <p:cNvCxnSpPr/>
          <p:nvPr/>
        </p:nvCxnSpPr>
        <p:spPr>
          <a:xfrm flipV="1">
            <a:off x="6443667" y="4293497"/>
            <a:ext cx="314336" cy="4797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6429354" y="4641161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6367434" y="4550665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flipV="1">
            <a:off x="6457891" y="5402795"/>
            <a:ext cx="314336" cy="4797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6443578" y="5750459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6381658" y="5659963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Flowchart: Card 88"/>
          <p:cNvSpPr/>
          <p:nvPr/>
        </p:nvSpPr>
        <p:spPr>
          <a:xfrm>
            <a:off x="6062568" y="5318883"/>
            <a:ext cx="371476" cy="54623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1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90" name="Flowchart: Card 89"/>
          <p:cNvSpPr/>
          <p:nvPr/>
        </p:nvSpPr>
        <p:spPr>
          <a:xfrm>
            <a:off x="6057839" y="4228271"/>
            <a:ext cx="371476" cy="54623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1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00813" y="1171577"/>
            <a:ext cx="12430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/>
              <a:t>Output</a:t>
            </a:r>
          </a:p>
          <a:p>
            <a:pPr algn="ctr"/>
            <a:r>
              <a:rPr lang="en-US" altLang="zh-CN" sz="1200" dirty="0" smtClean="0"/>
              <a:t>HTML or XML</a:t>
            </a:r>
            <a:endParaRPr lang="zh-CN" altLang="en-US" sz="1200" dirty="0"/>
          </a:p>
        </p:txBody>
      </p:sp>
      <p:cxnSp>
        <p:nvCxnSpPr>
          <p:cNvPr id="92" name="Straight Arrow Connector 91"/>
          <p:cNvCxnSpPr>
            <a:endCxn id="11" idx="3"/>
          </p:cNvCxnSpPr>
          <p:nvPr/>
        </p:nvCxnSpPr>
        <p:spPr>
          <a:xfrm flipH="1">
            <a:off x="5050452" y="2536971"/>
            <a:ext cx="393055" cy="27743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endCxn id="12" idx="3"/>
          </p:cNvCxnSpPr>
          <p:nvPr/>
        </p:nvCxnSpPr>
        <p:spPr>
          <a:xfrm flipH="1">
            <a:off x="5061554" y="3550170"/>
            <a:ext cx="381953" cy="2969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endCxn id="13" idx="3"/>
          </p:cNvCxnSpPr>
          <p:nvPr/>
        </p:nvCxnSpPr>
        <p:spPr>
          <a:xfrm flipH="1">
            <a:off x="5061554" y="4641161"/>
            <a:ext cx="367626" cy="26587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endCxn id="14" idx="3"/>
          </p:cNvCxnSpPr>
          <p:nvPr/>
        </p:nvCxnSpPr>
        <p:spPr>
          <a:xfrm flipH="1">
            <a:off x="5065795" y="5763312"/>
            <a:ext cx="363385" cy="21845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6722162" y="5982120"/>
            <a:ext cx="1243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/>
              <a:t>Home page</a:t>
            </a:r>
            <a:endParaRPr lang="zh-CN" altLang="en-US" sz="1200" dirty="0"/>
          </a:p>
        </p:txBody>
      </p:sp>
      <p:sp>
        <p:nvSpPr>
          <p:cNvPr id="9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98" name="Slide Number Placeholder 9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14</a:t>
            </a:fld>
            <a:endParaRPr lang="en-GB" altLang="zh-CN"/>
          </a:p>
        </p:txBody>
      </p:sp>
      <p:sp>
        <p:nvSpPr>
          <p:cNvPr id="99" name="Content Placeholder 14"/>
          <p:cNvSpPr txBox="1">
            <a:spLocks/>
          </p:cNvSpPr>
          <p:nvPr/>
        </p:nvSpPr>
        <p:spPr bwMode="auto">
          <a:xfrm>
            <a:off x="665163" y="1761332"/>
            <a:ext cx="3182938" cy="4201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Output to view and HTML file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2925" marR="0" lvl="1" indent="-1809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step:</a:t>
            </a:r>
          </a:p>
          <a:p>
            <a:pPr marL="1000125" lvl="2" indent="-180975" eaLnBrk="0" hangingPunct="0">
              <a:spcBef>
                <a:spcPts val="800"/>
              </a:spcBef>
              <a:buFont typeface="Arial" pitchFamily="34" charset="0"/>
              <a:buChar char="–"/>
            </a:pPr>
            <a:r>
              <a:rPr lang="en-US" altLang="zh-CN" sz="1200" kern="0" noProof="0" dirty="0" err="1" smtClean="0">
                <a:latin typeface="+mn-lt"/>
                <a:ea typeface="+mn-ea"/>
              </a:rPr>
              <a:t>Creat</a:t>
            </a:r>
            <a:r>
              <a:rPr lang="en-US" altLang="zh-CN" sz="1200" kern="0" noProof="0" dirty="0" smtClean="0">
                <a:latin typeface="+mn-lt"/>
                <a:ea typeface="+mn-ea"/>
              </a:rPr>
              <a:t> output view</a:t>
            </a:r>
          </a:p>
          <a:p>
            <a:pPr marL="1000125" lvl="2" indent="-180975" eaLnBrk="0" hangingPunct="0">
              <a:spcBef>
                <a:spcPts val="800"/>
              </a:spcBef>
              <a:buFont typeface="Arial" pitchFamily="34" charset="0"/>
              <a:buChar char="–"/>
            </a:pPr>
            <a:r>
              <a:rPr lang="en-US" altLang="zh-CN" sz="1200" kern="0" dirty="0" smtClean="0">
                <a:latin typeface="+mn-lt"/>
                <a:ea typeface="+mn-ea"/>
              </a:rPr>
              <a:t>Set an index key back to major dataset for future update.</a:t>
            </a:r>
          </a:p>
          <a:p>
            <a:pPr marL="542925" marR="0" lvl="1" indent="-1809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14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step:</a:t>
            </a:r>
          </a:p>
          <a:p>
            <a:pPr marL="1000125" lvl="2" indent="-180975" eaLnBrk="0" hangingPunct="0">
              <a:spcBef>
                <a:spcPts val="800"/>
              </a:spcBef>
              <a:buFont typeface="Arial" pitchFamily="34" charset="0"/>
              <a:buChar char="–"/>
            </a:pPr>
            <a:r>
              <a:rPr lang="en-US" altLang="zh-CN" sz="1200" kern="0" dirty="0" smtClean="0">
                <a:latin typeface="+mn-lt"/>
                <a:ea typeface="+mn-ea"/>
              </a:rPr>
              <a:t>View to HTML or XML</a:t>
            </a:r>
          </a:p>
          <a:p>
            <a:pPr marL="1000125" lvl="2" indent="-180975" eaLnBrk="0" hangingPunct="0">
              <a:spcBef>
                <a:spcPts val="800"/>
              </a:spcBef>
              <a:buFont typeface="Arial" pitchFamily="34" charset="0"/>
              <a:buChar char="–"/>
            </a:pPr>
            <a:r>
              <a:rPr kumimoji="0" lang="en-US" altLang="zh-CN" sz="12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Update information through</a:t>
            </a:r>
            <a:r>
              <a:rPr kumimoji="0" lang="en-US" altLang="zh-CN" sz="12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Emails</a:t>
            </a:r>
          </a:p>
          <a:p>
            <a:pPr marL="1000125" lvl="2" indent="-180975" eaLnBrk="0" hangingPunct="0">
              <a:spcBef>
                <a:spcPts val="800"/>
              </a:spcBef>
              <a:buFont typeface="Arial" pitchFamily="34" charset="0"/>
              <a:buChar char="–"/>
            </a:pPr>
            <a:r>
              <a:rPr lang="en-US" altLang="zh-CN" sz="1200" kern="0" baseline="0" dirty="0" smtClean="0">
                <a:latin typeface="+mn-lt"/>
                <a:ea typeface="+mn-ea"/>
              </a:rPr>
              <a:t>Send</a:t>
            </a:r>
            <a:r>
              <a:rPr lang="en-US" altLang="zh-CN" sz="1200" kern="0" dirty="0" smtClean="0">
                <a:latin typeface="+mn-lt"/>
                <a:ea typeface="+mn-ea"/>
              </a:rPr>
              <a:t> error or warning message to administrator through Emails</a:t>
            </a:r>
            <a:endParaRPr kumimoji="0" lang="en-US" altLang="zh-CN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42975" marR="0" lvl="3" indent="-2286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CN" sz="11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942975" marR="0" lvl="3" indent="-2286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CN" sz="11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 txBox="1">
            <a:spLocks noChangeArrowheads="1"/>
          </p:cNvSpPr>
          <p:nvPr/>
        </p:nvSpPr>
        <p:spPr bwMode="auto">
          <a:xfrm>
            <a:off x="457200" y="920750"/>
            <a:ext cx="77597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altLang="zh-CN" sz="2800" b="1" dirty="0" smtClean="0">
                <a:solidFill>
                  <a:schemeClr val="tx2"/>
                </a:solidFill>
              </a:rPr>
              <a:t>Efficiency and accuracy </a:t>
            </a:r>
            <a:r>
              <a:rPr lang="en-SG" altLang="zh-CN" sz="2800" b="1" dirty="0" smtClean="0">
                <a:solidFill>
                  <a:schemeClr val="tx2"/>
                </a:solidFill>
              </a:rPr>
              <a:t>( 1/5 )</a:t>
            </a:r>
            <a:endParaRPr lang="en-SG" altLang="zh-CN" sz="2800" b="1" dirty="0">
              <a:solidFill>
                <a:schemeClr val="tx2"/>
              </a:solidFill>
            </a:endParaRPr>
          </a:p>
          <a:p>
            <a:endParaRPr lang="en-SG" altLang="zh-CN" sz="2800" b="1" dirty="0">
              <a:solidFill>
                <a:schemeClr val="tx2"/>
              </a:solidFill>
            </a:endParaRPr>
          </a:p>
        </p:txBody>
      </p:sp>
      <p:sp>
        <p:nvSpPr>
          <p:cNvPr id="7" name="Left Brace 6"/>
          <p:cNvSpPr/>
          <p:nvPr/>
        </p:nvSpPr>
        <p:spPr>
          <a:xfrm>
            <a:off x="4194175" y="2079625"/>
            <a:ext cx="219075" cy="106838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宋体" pitchFamily="2" charset="-122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003300" y="2036763"/>
            <a:ext cx="6748463" cy="4489450"/>
            <a:chOff x="1003300" y="2036763"/>
            <a:chExt cx="6748463" cy="4489450"/>
          </a:xfrm>
        </p:grpSpPr>
        <p:sp>
          <p:nvSpPr>
            <p:cNvPr id="4" name="Rectangle 3"/>
            <p:cNvSpPr txBox="1">
              <a:spLocks noChangeArrowheads="1"/>
            </p:cNvSpPr>
            <p:nvPr/>
          </p:nvSpPr>
          <p:spPr bwMode="auto">
            <a:xfrm>
              <a:off x="4170363" y="2036763"/>
              <a:ext cx="3244850" cy="1525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504825" lvl="2" indent="-152400" eaLnBrk="0" hangingPunct="0">
                <a:spcBef>
                  <a:spcPts val="1200"/>
                </a:spcBef>
                <a:buFont typeface="Arial" pitchFamily="34" charset="0"/>
                <a:buChar char="•"/>
                <a:defRPr/>
              </a:pPr>
              <a:r>
                <a:rPr lang="en-US" altLang="zh-CN" sz="1100" kern="0" dirty="0">
                  <a:latin typeface="+mn-lt"/>
                </a:rPr>
                <a:t>Compare 2 version of output, and list all results in detail, hyperlink and located unequal lines with highlight </a:t>
              </a:r>
              <a:r>
                <a:rPr lang="en-US" altLang="zh-CN" sz="1100" kern="0" dirty="0" smtClean="0">
                  <a:latin typeface="+mn-lt"/>
                </a:rPr>
                <a:t>by </a:t>
              </a:r>
              <a:r>
                <a:rPr lang="en-US" altLang="zh-CN" sz="1100" kern="0" dirty="0">
                  <a:latin typeface="+mn-lt"/>
                </a:rPr>
                <a:t>html.</a:t>
              </a:r>
            </a:p>
            <a:p>
              <a:pPr marL="504825" lvl="2" indent="-152400" eaLnBrk="0" hangingPunct="0">
                <a:spcBef>
                  <a:spcPts val="1200"/>
                </a:spcBef>
                <a:buFont typeface="Arial" pitchFamily="34" charset="0"/>
                <a:buChar char="•"/>
                <a:defRPr/>
              </a:pPr>
              <a:r>
                <a:rPr lang="en-US" altLang="zh-CN" sz="1100" kern="0" dirty="0">
                  <a:latin typeface="+mn-lt"/>
                </a:rPr>
                <a:t>Easy for medical writer or biostatistician to find the small change </a:t>
              </a:r>
              <a:r>
                <a:rPr lang="en-US" altLang="zh-CN" sz="1100" kern="0" dirty="0" smtClean="0">
                  <a:latin typeface="+mn-lt"/>
                </a:rPr>
                <a:t>between two </a:t>
              </a:r>
              <a:r>
                <a:rPr lang="en-US" altLang="zh-CN" sz="1100" kern="0" dirty="0">
                  <a:latin typeface="+mn-lt"/>
                </a:rPr>
                <a:t>version </a:t>
              </a:r>
              <a:r>
                <a:rPr lang="en-US" altLang="zh-CN" sz="1100" kern="0" dirty="0" smtClean="0"/>
                <a:t>outputs </a:t>
              </a:r>
              <a:r>
                <a:rPr lang="en-US" altLang="zh-CN" sz="1100" kern="0" dirty="0">
                  <a:latin typeface="+mn-lt"/>
                </a:rPr>
                <a:t>and </a:t>
              </a:r>
              <a:r>
                <a:rPr lang="en-US" altLang="zh-CN" sz="1100" kern="0" dirty="0" smtClean="0">
                  <a:latin typeface="+mn-lt"/>
                </a:rPr>
                <a:t>locate it.</a:t>
              </a:r>
              <a:endParaRPr lang="en-US" altLang="zh-CN" sz="1100" kern="0" dirty="0">
                <a:latin typeface="+mn-lt"/>
              </a:endParaRPr>
            </a:p>
          </p:txBody>
        </p:sp>
        <p:pic>
          <p:nvPicPr>
            <p:cNvPr id="14342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03300" y="3470275"/>
              <a:ext cx="6748463" cy="3055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15</a:t>
            </a:fld>
            <a:endParaRPr lang="en-GB" altLang="zh-CN"/>
          </a:p>
        </p:txBody>
      </p:sp>
      <p:sp>
        <p:nvSpPr>
          <p:cNvPr id="13" name="Content Placeholder 14"/>
          <p:cNvSpPr txBox="1">
            <a:spLocks/>
          </p:cNvSpPr>
          <p:nvPr/>
        </p:nvSpPr>
        <p:spPr bwMode="auto">
          <a:xfrm>
            <a:off x="665162" y="1513682"/>
            <a:ext cx="3748087" cy="4201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Special function</a:t>
            </a:r>
          </a:p>
          <a:p>
            <a:pPr marL="542925" marR="0" lvl="1" indent="-1809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SendEmail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2925" marR="0" lvl="1" indent="-1809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Checklog</a:t>
            </a:r>
            <a:endParaRPr kumimoji="0" lang="en-US" altLang="zh-CN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2925" lvl="1" indent="-180975" eaLnBrk="0" hangingPunct="0">
              <a:spcBef>
                <a:spcPts val="800"/>
              </a:spcBef>
              <a:buFont typeface="Arial" pitchFamily="34" charset="0"/>
              <a:buChar char="–"/>
            </a:pPr>
            <a:r>
              <a:rPr lang="en-US" altLang="zh-CN" sz="1400" b="1" kern="0" dirty="0" smtClean="0"/>
              <a:t>Compare2Versi(</a:t>
            </a:r>
            <a:r>
              <a:rPr lang="en-US" altLang="zh-CN" sz="1400" b="1" kern="0" dirty="0" err="1" smtClean="0"/>
              <a:t>oldDir</a:t>
            </a:r>
            <a:r>
              <a:rPr lang="en-US" altLang="zh-CN" sz="1400" b="1" kern="0" dirty="0" smtClean="0"/>
              <a:t>=,</a:t>
            </a:r>
            <a:r>
              <a:rPr lang="en-US" altLang="zh-CN" sz="1400" b="1" kern="0" dirty="0" err="1" smtClean="0"/>
              <a:t>newDir</a:t>
            </a:r>
            <a:r>
              <a:rPr lang="en-US" altLang="zh-CN" sz="1400" b="1" kern="0" dirty="0" smtClean="0"/>
              <a:t>=)</a:t>
            </a:r>
          </a:p>
          <a:p>
            <a:pPr marL="542925" marR="0" lvl="1" indent="-1809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14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TitleFnote</a:t>
            </a:r>
            <a:endParaRPr kumimoji="0" lang="en-US" altLang="zh-CN" sz="14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2925" marR="0" lvl="1" indent="-180975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so on</a:t>
            </a:r>
          </a:p>
          <a:p>
            <a:pPr marL="942975" marR="0" lvl="3" indent="-2286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CN" sz="11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942975" marR="0" lvl="3" indent="-2286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CN" sz="11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Content Placeholder 5" descr="1副本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54100" y="1028700"/>
            <a:ext cx="5888038" cy="5467350"/>
          </a:xfrm>
        </p:spPr>
      </p:pic>
      <p:sp>
        <p:nvSpPr>
          <p:cNvPr id="7" name="Down Arrow 6"/>
          <p:cNvSpPr/>
          <p:nvPr/>
        </p:nvSpPr>
        <p:spPr>
          <a:xfrm>
            <a:off x="6194425" y="2925763"/>
            <a:ext cx="358775" cy="71437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1" name="Picture 10" descr="$888DDC631DF1C05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5213" y="2424113"/>
            <a:ext cx="6354762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524000" y="4656138"/>
            <a:ext cx="4670425" cy="160337"/>
            <a:chOff x="1524000" y="4655820"/>
            <a:chExt cx="4669971" cy="160020"/>
          </a:xfrm>
        </p:grpSpPr>
        <p:sp>
          <p:nvSpPr>
            <p:cNvPr id="12" name="Rectangle 11"/>
            <p:cNvSpPr/>
            <p:nvPr/>
          </p:nvSpPr>
          <p:spPr>
            <a:xfrm>
              <a:off x="5120925" y="4655820"/>
              <a:ext cx="792086" cy="1600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flipH="1">
              <a:off x="1524000" y="4815840"/>
              <a:ext cx="466997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19" descr="3副本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1400" y="1030288"/>
            <a:ext cx="7164388" cy="55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1562100" y="4816475"/>
            <a:ext cx="495300" cy="26352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22" name="Picture 21" descr="4副本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7900" y="1028700"/>
            <a:ext cx="7404100" cy="545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16</a:t>
            </a:fld>
            <a:endParaRPr lang="en-GB" altLang="zh-CN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457200" y="920750"/>
            <a:ext cx="77597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altLang="zh-CN" sz="2800" b="1" dirty="0" smtClean="0">
                <a:solidFill>
                  <a:schemeClr val="tx2"/>
                </a:solidFill>
              </a:rPr>
              <a:t>Efficiency and accuracy </a:t>
            </a:r>
            <a:r>
              <a:rPr lang="en-SG" altLang="zh-CN" sz="2800" b="1" dirty="0" smtClean="0">
                <a:solidFill>
                  <a:schemeClr val="tx2"/>
                </a:solidFill>
              </a:rPr>
              <a:t>( 2/5 )</a:t>
            </a:r>
          </a:p>
          <a:p>
            <a:endParaRPr lang="en-SG" altLang="zh-CN" sz="2800" b="1" dirty="0">
              <a:solidFill>
                <a:schemeClr val="tx2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232275" y="1590675"/>
            <a:ext cx="3984625" cy="507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504825" lvl="2" indent="-1524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altLang="zh-CN" sz="1100" kern="0" dirty="0">
                <a:latin typeface="+mn-lt"/>
              </a:rPr>
              <a:t>Titles or footnotes in each </a:t>
            </a:r>
            <a:r>
              <a:rPr lang="en-US" altLang="zh-CN" sz="1100" kern="0" dirty="0" smtClean="0">
                <a:latin typeface="+mn-lt"/>
              </a:rPr>
              <a:t>SAS file would be difficult </a:t>
            </a:r>
            <a:r>
              <a:rPr lang="en-US" altLang="zh-CN" sz="1100" kern="0" dirty="0">
                <a:latin typeface="+mn-lt"/>
              </a:rPr>
              <a:t>to </a:t>
            </a:r>
            <a:r>
              <a:rPr lang="en-US" altLang="zh-CN" sz="1100" kern="0" dirty="0" smtClean="0">
                <a:latin typeface="+mn-lt"/>
              </a:rPr>
              <a:t>make </a:t>
            </a:r>
            <a:r>
              <a:rPr lang="en-US" altLang="zh-CN" sz="1100" dirty="0" smtClean="0"/>
              <a:t>changes in batches, </a:t>
            </a:r>
            <a:r>
              <a:rPr lang="en-US" altLang="zh-CN" sz="1100" dirty="0"/>
              <a:t>but it is easy to </a:t>
            </a:r>
            <a:r>
              <a:rPr lang="en-US" altLang="zh-CN" sz="1100" dirty="0" smtClean="0"/>
              <a:t>be modified by </a:t>
            </a:r>
            <a:r>
              <a:rPr lang="en-US" altLang="zh-CN" sz="1100" dirty="0"/>
              <a:t>multi-users.</a:t>
            </a:r>
          </a:p>
          <a:p>
            <a:pPr marL="504825" lvl="2" indent="-1524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altLang="zh-CN" sz="1100" kern="0" dirty="0">
                <a:latin typeface="+mn-lt"/>
              </a:rPr>
              <a:t>Titles or footnotes in Excel File </a:t>
            </a:r>
            <a:r>
              <a:rPr lang="en-US" altLang="zh-CN" sz="1100" kern="0" dirty="0" smtClean="0">
                <a:latin typeface="+mn-lt"/>
              </a:rPr>
              <a:t>should be easy to </a:t>
            </a:r>
            <a:r>
              <a:rPr lang="en-US" altLang="zh-CN" sz="1100" kern="0" dirty="0" smtClean="0"/>
              <a:t>make </a:t>
            </a:r>
            <a:r>
              <a:rPr lang="en-US" altLang="zh-CN" sz="1100" dirty="0" smtClean="0"/>
              <a:t>changes in batches</a:t>
            </a:r>
            <a:r>
              <a:rPr lang="en-US" altLang="zh-CN" sz="1100" kern="0" dirty="0" smtClean="0">
                <a:latin typeface="+mn-lt"/>
              </a:rPr>
              <a:t>, </a:t>
            </a:r>
            <a:r>
              <a:rPr lang="en-US" altLang="zh-CN" sz="1100" kern="0" dirty="0">
                <a:latin typeface="+mn-lt"/>
              </a:rPr>
              <a:t>but </a:t>
            </a:r>
            <a:r>
              <a:rPr lang="en-US" altLang="zh-CN" sz="1100" kern="0" dirty="0" smtClean="0">
                <a:latin typeface="+mn-lt"/>
              </a:rPr>
              <a:t>could not be invoked by user if the file is opened simultaneously by another user.  </a:t>
            </a:r>
            <a:endParaRPr lang="en-US" altLang="zh-CN" sz="1100" kern="0" dirty="0">
              <a:latin typeface="+mn-lt"/>
            </a:endParaRPr>
          </a:p>
          <a:p>
            <a:pPr marL="504825" lvl="2" indent="-1524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altLang="zh-CN" sz="1100" kern="0" dirty="0" err="1">
                <a:latin typeface="+mn-lt"/>
              </a:rPr>
              <a:t>TitleFnote</a:t>
            </a:r>
            <a:r>
              <a:rPr lang="en-US" altLang="zh-CN" sz="1100" kern="0" dirty="0">
                <a:latin typeface="+mn-lt"/>
              </a:rPr>
              <a:t> function </a:t>
            </a:r>
            <a:r>
              <a:rPr lang="en-US" altLang="zh-CN" sz="1100" kern="0" dirty="0" smtClean="0">
                <a:latin typeface="+mn-lt"/>
              </a:rPr>
              <a:t>have superiorities from above and will automatically </a:t>
            </a:r>
            <a:r>
              <a:rPr lang="en-US" altLang="zh-CN" sz="1100" kern="0" dirty="0">
                <a:latin typeface="+mn-lt"/>
              </a:rPr>
              <a:t>match the titles and footnotes of Table/Listing .</a:t>
            </a:r>
          </a:p>
          <a:p>
            <a:pPr marL="504825" lvl="2" indent="-15240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altLang="zh-CN" sz="1100" kern="0" dirty="0" err="1">
                <a:latin typeface="+mn-lt"/>
              </a:rPr>
              <a:t>TitleFnote</a:t>
            </a:r>
            <a:r>
              <a:rPr lang="en-US" altLang="zh-CN" sz="1100" kern="0" dirty="0">
                <a:latin typeface="+mn-lt"/>
              </a:rPr>
              <a:t> </a:t>
            </a:r>
            <a:r>
              <a:rPr lang="en-US" altLang="zh-CN" sz="1100" kern="0" dirty="0"/>
              <a:t>function </a:t>
            </a:r>
            <a:r>
              <a:rPr lang="en-US" altLang="zh-CN" sz="1100" kern="0" dirty="0" smtClean="0"/>
              <a:t>is </a:t>
            </a:r>
            <a:r>
              <a:rPr lang="en-US" altLang="zh-CN" sz="1100" kern="0" dirty="0" smtClean="0">
                <a:latin typeface="+mn-lt"/>
              </a:rPr>
              <a:t>easy </a:t>
            </a:r>
            <a:r>
              <a:rPr lang="en-US" altLang="zh-CN" sz="1100" kern="0" dirty="0">
                <a:latin typeface="+mn-lt"/>
              </a:rPr>
              <a:t>to be </a:t>
            </a:r>
            <a:r>
              <a:rPr lang="en-US" altLang="zh-CN" sz="1100" kern="0" dirty="0" smtClean="0">
                <a:latin typeface="+mn-lt"/>
              </a:rPr>
              <a:t>used </a:t>
            </a:r>
            <a:r>
              <a:rPr lang="en-US" altLang="zh-CN" sz="1100" kern="0" dirty="0">
                <a:latin typeface="+mn-lt"/>
              </a:rPr>
              <a:t>for major programmer and </a:t>
            </a:r>
            <a:r>
              <a:rPr lang="en-US" altLang="zh-CN" sz="1100" kern="0" dirty="0" err="1" smtClean="0">
                <a:latin typeface="+mn-lt"/>
              </a:rPr>
              <a:t>validator</a:t>
            </a:r>
            <a:r>
              <a:rPr lang="en-US" altLang="zh-CN" sz="1100" kern="0" dirty="0" smtClean="0">
                <a:latin typeface="+mn-lt"/>
              </a:rPr>
              <a:t>. Just need </a:t>
            </a:r>
            <a:r>
              <a:rPr lang="en-US" altLang="zh-CN" sz="1100" kern="0" dirty="0">
                <a:latin typeface="+mn-lt"/>
              </a:rPr>
              <a:t>a line size or NULL such as </a:t>
            </a:r>
            <a:r>
              <a:rPr lang="en-US" altLang="zh-CN" sz="1100" b="1" kern="0" dirty="0">
                <a:latin typeface="+mn-lt"/>
              </a:rPr>
              <a:t>%</a:t>
            </a:r>
            <a:r>
              <a:rPr lang="en-US" altLang="zh-CN" sz="1100" b="1" kern="0" dirty="0" err="1">
                <a:latin typeface="+mn-lt"/>
              </a:rPr>
              <a:t>fnote</a:t>
            </a:r>
            <a:r>
              <a:rPr lang="en-US" altLang="zh-CN" sz="1100" b="1" kern="0" dirty="0">
                <a:latin typeface="+mn-lt"/>
              </a:rPr>
              <a:t>(150) ; </a:t>
            </a:r>
            <a:r>
              <a:rPr lang="en-US" altLang="zh-CN" sz="1100" kern="0" dirty="0">
                <a:latin typeface="+mn-lt"/>
              </a:rPr>
              <a:t>or </a:t>
            </a:r>
            <a:r>
              <a:rPr lang="en-US" altLang="zh-CN" sz="1100" b="1" kern="0" dirty="0">
                <a:latin typeface="+mn-lt"/>
              </a:rPr>
              <a:t>%</a:t>
            </a:r>
            <a:r>
              <a:rPr lang="en-US" altLang="zh-CN" sz="1100" b="1" kern="0" dirty="0" err="1">
                <a:latin typeface="+mn-lt"/>
              </a:rPr>
              <a:t>fnote</a:t>
            </a:r>
            <a:r>
              <a:rPr lang="en-US" altLang="zh-CN" sz="1100" b="1" kern="0" dirty="0">
                <a:latin typeface="+mn-lt"/>
              </a:rPr>
              <a:t> ;</a:t>
            </a:r>
            <a:r>
              <a:rPr lang="en-US" altLang="zh-CN" sz="1100" kern="0" dirty="0">
                <a:latin typeface="+mn-lt"/>
              </a:rPr>
              <a:t> </a:t>
            </a:r>
          </a:p>
        </p:txBody>
      </p:sp>
      <p:sp>
        <p:nvSpPr>
          <p:cNvPr id="7" name="Left Brace 6"/>
          <p:cNvSpPr/>
          <p:nvPr/>
        </p:nvSpPr>
        <p:spPr>
          <a:xfrm>
            <a:off x="4232275" y="1608138"/>
            <a:ext cx="212725" cy="204152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宋体" pitchFamily="2" charset="-122"/>
            </a:endParaRPr>
          </a:p>
        </p:txBody>
      </p:sp>
      <p:cxnSp>
        <p:nvCxnSpPr>
          <p:cNvPr id="9" name="Straight Connector 8"/>
          <p:cNvCxnSpPr>
            <a:endCxn id="7" idx="1"/>
          </p:cNvCxnSpPr>
          <p:nvPr/>
        </p:nvCxnSpPr>
        <p:spPr>
          <a:xfrm>
            <a:off x="2147888" y="2628900"/>
            <a:ext cx="2084387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4110038"/>
            <a:ext cx="2192337" cy="221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6549" y="4248150"/>
            <a:ext cx="5886451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17</a:t>
            </a:fld>
            <a:endParaRPr lang="en-GB" altLang="zh-CN"/>
          </a:p>
        </p:txBody>
      </p:sp>
      <p:sp>
        <p:nvSpPr>
          <p:cNvPr id="14" name="TextBox 13"/>
          <p:cNvSpPr txBox="1"/>
          <p:nvPr/>
        </p:nvSpPr>
        <p:spPr>
          <a:xfrm>
            <a:off x="276225" y="148748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665163" y="1513682"/>
            <a:ext cx="6510338" cy="4462462"/>
          </a:xfrm>
        </p:spPr>
        <p:txBody>
          <a:bodyPr/>
          <a:lstStyle/>
          <a:p>
            <a:r>
              <a:rPr lang="en-US" altLang="zh-CN" dirty="0" smtClean="0"/>
              <a:t>Special function</a:t>
            </a:r>
          </a:p>
          <a:p>
            <a:pPr lvl="1"/>
            <a:r>
              <a:rPr lang="en-US" altLang="zh-CN" sz="1400" dirty="0" err="1" smtClean="0"/>
              <a:t>SendEmail</a:t>
            </a:r>
            <a:endParaRPr lang="en-US" altLang="zh-CN" sz="1400" dirty="0" smtClean="0"/>
          </a:p>
          <a:p>
            <a:pPr lvl="1"/>
            <a:r>
              <a:rPr lang="en-US" altLang="zh-CN" sz="1400" dirty="0" err="1" smtClean="0"/>
              <a:t>Checklog</a:t>
            </a:r>
            <a:endParaRPr lang="en-US" altLang="zh-CN" sz="1400" dirty="0" smtClean="0"/>
          </a:p>
          <a:p>
            <a:pPr lvl="1"/>
            <a:r>
              <a:rPr lang="en-US" altLang="zh-CN" sz="1400" b="1" dirty="0" err="1" smtClean="0"/>
              <a:t>TitleFnote</a:t>
            </a:r>
            <a:endParaRPr lang="en-US" altLang="zh-CN" sz="1400" b="1" dirty="0" smtClean="0"/>
          </a:p>
          <a:p>
            <a:pPr lvl="1"/>
            <a:r>
              <a:rPr lang="en-US" altLang="zh-CN" sz="1400" dirty="0" smtClean="0"/>
              <a:t>Compare2Versi(</a:t>
            </a:r>
            <a:r>
              <a:rPr lang="en-US" altLang="zh-CN" sz="1400" dirty="0" err="1" smtClean="0"/>
              <a:t>oldDir</a:t>
            </a:r>
            <a:r>
              <a:rPr lang="en-US" altLang="zh-CN" sz="1400" dirty="0" smtClean="0"/>
              <a:t>=,</a:t>
            </a:r>
            <a:r>
              <a:rPr lang="en-US" altLang="zh-CN" sz="1400" dirty="0" err="1" smtClean="0"/>
              <a:t>newDir</a:t>
            </a:r>
            <a:r>
              <a:rPr lang="en-US" altLang="zh-CN" sz="1400" dirty="0" smtClean="0"/>
              <a:t>=)</a:t>
            </a:r>
          </a:p>
          <a:p>
            <a:pPr lvl="1"/>
            <a:r>
              <a:rPr lang="en-US" altLang="zh-CN" sz="1400" dirty="0" smtClean="0"/>
              <a:t>And so on</a:t>
            </a:r>
          </a:p>
          <a:p>
            <a:pPr marL="942975" lvl="3" indent="-228600">
              <a:spcBef>
                <a:spcPts val="1200"/>
              </a:spcBef>
              <a:buNone/>
            </a:pPr>
            <a:endParaRPr lang="en-US" altLang="zh-CN" sz="1100" dirty="0" smtClean="0">
              <a:ea typeface="宋体" pitchFamily="2" charset="-122"/>
            </a:endParaRPr>
          </a:p>
          <a:p>
            <a:pPr marL="942975" lvl="3" indent="-228600">
              <a:spcBef>
                <a:spcPts val="1200"/>
              </a:spcBef>
              <a:buNone/>
            </a:pPr>
            <a:endParaRPr lang="en-US" altLang="zh-CN" sz="1100" dirty="0" smtClean="0">
              <a:ea typeface="宋体" pitchFamily="2" charset="-122"/>
            </a:endParaRP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7123113" y="2582863"/>
            <a:ext cx="1550987" cy="3605212"/>
            <a:chOff x="7123113" y="2582863"/>
            <a:chExt cx="1550987" cy="3605212"/>
          </a:xfrm>
        </p:grpSpPr>
        <p:cxnSp>
          <p:nvCxnSpPr>
            <p:cNvPr id="97" name="Elbow Connector 96"/>
            <p:cNvCxnSpPr>
              <a:stCxn id="53" idx="4"/>
            </p:cNvCxnSpPr>
            <p:nvPr/>
          </p:nvCxnSpPr>
          <p:spPr bwMode="auto">
            <a:xfrm flipV="1">
              <a:off x="7123113" y="2582863"/>
              <a:ext cx="1089025" cy="3605212"/>
            </a:xfrm>
            <a:prstGeom prst="bentConnector2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Flowchart: Process 98"/>
            <p:cNvSpPr/>
            <p:nvPr/>
          </p:nvSpPr>
          <p:spPr bwMode="auto">
            <a:xfrm>
              <a:off x="7822168" y="4467495"/>
              <a:ext cx="851932" cy="610016"/>
            </a:xfrm>
            <a:prstGeom prst="flowChartProcess">
              <a:avLst/>
            </a:prstGeom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zh-CN" sz="1200" dirty="0">
                  <a:solidFill>
                    <a:srgbClr val="C00000"/>
                  </a:solidFill>
                </a:rPr>
                <a:t>link the latest </a:t>
              </a:r>
              <a:r>
                <a:rPr lang="en-US" altLang="zh-CN" sz="1200" dirty="0" err="1">
                  <a:solidFill>
                    <a:srgbClr val="C00000"/>
                  </a:solidFill>
                </a:rPr>
                <a:t>dateset</a:t>
              </a:r>
              <a:endParaRPr lang="en-US" altLang="zh-CN" sz="1200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106" name="Shape 105"/>
          <p:cNvCxnSpPr/>
          <p:nvPr/>
        </p:nvCxnSpPr>
        <p:spPr bwMode="auto">
          <a:xfrm rot="5400000" flipH="1" flipV="1">
            <a:off x="4976019" y="4085432"/>
            <a:ext cx="2373312" cy="12700"/>
          </a:xfrm>
          <a:prstGeom prst="bentConnector3">
            <a:avLst>
              <a:gd name="adj1" fmla="val 33"/>
            </a:avLst>
          </a:prstGeom>
          <a:ln w="57150">
            <a:solidFill>
              <a:srgbClr val="F88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hape 120"/>
          <p:cNvCxnSpPr/>
          <p:nvPr/>
        </p:nvCxnSpPr>
        <p:spPr bwMode="auto">
          <a:xfrm rot="5400000">
            <a:off x="4672013" y="3359150"/>
            <a:ext cx="1612900" cy="552450"/>
          </a:xfrm>
          <a:prstGeom prst="bentConnector3">
            <a:avLst>
              <a:gd name="adj1" fmla="val 99841"/>
            </a:avLst>
          </a:prstGeom>
          <a:ln w="57150">
            <a:solidFill>
              <a:srgbClr val="F88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5168430" y="2582863"/>
            <a:ext cx="892809" cy="1670050"/>
            <a:chOff x="5168430" y="2582863"/>
            <a:chExt cx="892809" cy="1670050"/>
          </a:xfrm>
        </p:grpSpPr>
        <p:cxnSp>
          <p:nvCxnSpPr>
            <p:cNvPr id="35" name="Shape 34"/>
            <p:cNvCxnSpPr/>
            <p:nvPr/>
          </p:nvCxnSpPr>
          <p:spPr bwMode="auto">
            <a:xfrm rot="5400000">
              <a:off x="4560888" y="3208338"/>
              <a:ext cx="1670050" cy="419100"/>
            </a:xfrm>
            <a:prstGeom prst="bentConnector2">
              <a:avLst/>
            </a:prstGeom>
            <a:ln w="571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Flowchart: Process 140"/>
            <p:cNvSpPr/>
            <p:nvPr/>
          </p:nvSpPr>
          <p:spPr bwMode="auto">
            <a:xfrm>
              <a:off x="5168430" y="3288142"/>
              <a:ext cx="892809" cy="444392"/>
            </a:xfrm>
            <a:prstGeom prst="flowChartProcess">
              <a:avLst/>
            </a:prstGeom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zh-CN" sz="1200" dirty="0">
                  <a:solidFill>
                    <a:srgbClr val="262626"/>
                  </a:solidFill>
                  <a:ea typeface="宋体" pitchFamily="2" charset="-122"/>
                </a:rPr>
                <a:t>Update completed</a:t>
              </a:r>
              <a:endParaRPr lang="zh-CN" altLang="en-US" sz="1200" dirty="0">
                <a:solidFill>
                  <a:srgbClr val="262626"/>
                </a:solidFill>
                <a:ea typeface="宋体" pitchFamily="2" charset="-122"/>
              </a:endParaRPr>
            </a:p>
          </p:txBody>
        </p:sp>
      </p:grpSp>
      <p:sp>
        <p:nvSpPr>
          <p:cNvPr id="19461" name="Title 1"/>
          <p:cNvSpPr>
            <a:spLocks noGrp="1"/>
          </p:cNvSpPr>
          <p:nvPr>
            <p:ph type="title"/>
          </p:nvPr>
        </p:nvSpPr>
        <p:spPr>
          <a:xfrm>
            <a:off x="457200" y="1006475"/>
            <a:ext cx="6665913" cy="463096"/>
          </a:xfrm>
        </p:spPr>
        <p:txBody>
          <a:bodyPr/>
          <a:lstStyle/>
          <a:p>
            <a:r>
              <a:rPr lang="en-US" altLang="zh-CN" dirty="0" smtClean="0"/>
              <a:t>Efficiency and accuracy </a:t>
            </a:r>
            <a:r>
              <a:rPr lang="en-SG" altLang="zh-CN" dirty="0" smtClean="0"/>
              <a:t>( 3/5 )</a:t>
            </a:r>
            <a:br>
              <a:rPr lang="en-SG" altLang="zh-CN" dirty="0" smtClean="0"/>
            </a:br>
            <a:endParaRPr lang="en-SG" altLang="zh-CN" dirty="0"/>
          </a:p>
        </p:txBody>
      </p:sp>
      <p:sp>
        <p:nvSpPr>
          <p:cNvPr id="6" name="Flowchart: Multidocument 5"/>
          <p:cNvSpPr/>
          <p:nvPr/>
        </p:nvSpPr>
        <p:spPr bwMode="auto">
          <a:xfrm>
            <a:off x="434975" y="1690688"/>
            <a:ext cx="2892425" cy="1304925"/>
          </a:xfrm>
          <a:prstGeom prst="flowChartMulti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1600" dirty="0">
                <a:solidFill>
                  <a:srgbClr val="262626"/>
                </a:solidFill>
                <a:ea typeface="宋体" pitchFamily="2" charset="-122"/>
              </a:rPr>
              <a:t>Titlefnote_M178831.sas</a:t>
            </a:r>
          </a:p>
          <a:p>
            <a:pPr algn="ctr">
              <a:defRPr/>
            </a:pPr>
            <a:endParaRPr lang="en-US" altLang="zh-CN" sz="1200" dirty="0">
              <a:solidFill>
                <a:srgbClr val="FFFFFF"/>
              </a:solidFill>
              <a:ea typeface="宋体" pitchFamily="2" charset="-122"/>
            </a:endParaRPr>
          </a:p>
          <a:p>
            <a:pPr algn="ctr">
              <a:defRPr/>
            </a:pPr>
            <a:r>
              <a:rPr lang="en-US" altLang="zh-CN" sz="1200" dirty="0" err="1">
                <a:solidFill>
                  <a:srgbClr val="FFFFFF"/>
                </a:solidFill>
                <a:ea typeface="宋体" pitchFamily="2" charset="-122"/>
              </a:rPr>
              <a:t>TitleFnote</a:t>
            </a:r>
            <a:r>
              <a:rPr lang="en-US" altLang="zh-CN" sz="1200" dirty="0">
                <a:solidFill>
                  <a:srgbClr val="FFFFFF"/>
                </a:solidFill>
                <a:ea typeface="宋体" pitchFamily="2" charset="-122"/>
              </a:rPr>
              <a:t> SAS file named by </a:t>
            </a:r>
            <a:r>
              <a:rPr lang="en-US" altLang="zh-CN" sz="1200" dirty="0" err="1">
                <a:solidFill>
                  <a:srgbClr val="FFFFFF"/>
                </a:solidFill>
                <a:ea typeface="宋体" pitchFamily="2" charset="-122"/>
              </a:rPr>
              <a:t>userID</a:t>
            </a:r>
            <a:endParaRPr lang="zh-CN" altLang="en-US" sz="1200" dirty="0">
              <a:solidFill>
                <a:srgbClr val="FFFFFF"/>
              </a:solidFill>
              <a:ea typeface="宋体" pitchFamily="2" charset="-122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5364163" y="5478463"/>
            <a:ext cx="2263775" cy="1147762"/>
            <a:chOff x="5364163" y="5478463"/>
            <a:chExt cx="2263775" cy="1147762"/>
          </a:xfrm>
        </p:grpSpPr>
        <p:sp>
          <p:nvSpPr>
            <p:cNvPr id="51" name="Flowchart: Magnetic Disk 50"/>
            <p:cNvSpPr/>
            <p:nvPr/>
          </p:nvSpPr>
          <p:spPr bwMode="auto">
            <a:xfrm>
              <a:off x="5870575" y="5478463"/>
              <a:ext cx="1757363" cy="877887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52" name="Flowchart: Magnetic Disk 51"/>
            <p:cNvSpPr/>
            <p:nvPr/>
          </p:nvSpPr>
          <p:spPr bwMode="auto">
            <a:xfrm>
              <a:off x="5657850" y="5602288"/>
              <a:ext cx="1758950" cy="876300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  <p:sp>
          <p:nvSpPr>
            <p:cNvPr id="53" name="Flowchart: Magnetic Disk 52"/>
            <p:cNvSpPr/>
            <p:nvPr/>
          </p:nvSpPr>
          <p:spPr bwMode="auto">
            <a:xfrm>
              <a:off x="5364163" y="5749925"/>
              <a:ext cx="1758950" cy="876300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262626"/>
                  </a:solidFill>
                  <a:ea typeface="宋体" pitchFamily="2" charset="-122"/>
                </a:rPr>
                <a:t>Mirror image datasets</a:t>
              </a:r>
              <a:endParaRPr lang="zh-CN" altLang="en-US" sz="1000" dirty="0">
                <a:solidFill>
                  <a:srgbClr val="262626"/>
                </a:solidFill>
                <a:ea typeface="宋体" pitchFamily="2" charset="-122"/>
              </a:endParaRPr>
            </a:p>
          </p:txBody>
        </p:sp>
      </p:grpSp>
      <p:sp>
        <p:nvSpPr>
          <p:cNvPr id="64" name="Flowchart: Document 63"/>
          <p:cNvSpPr/>
          <p:nvPr/>
        </p:nvSpPr>
        <p:spPr bwMode="auto">
          <a:xfrm>
            <a:off x="7286625" y="2022475"/>
            <a:ext cx="1265238" cy="636588"/>
          </a:xfrm>
          <a:prstGeom prst="flowChart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>
                <a:solidFill>
                  <a:srgbClr val="C00000"/>
                </a:solidFill>
                <a:ea typeface="宋体" pitchFamily="2" charset="-122"/>
              </a:rPr>
              <a:t>Open.bat</a:t>
            </a:r>
            <a:endParaRPr lang="zh-CN" altLang="en-US">
              <a:solidFill>
                <a:srgbClr val="C00000"/>
              </a:solidFill>
              <a:ea typeface="宋体" pitchFamily="2" charset="-122"/>
            </a:endParaRPr>
          </a:p>
        </p:txBody>
      </p:sp>
      <p:sp>
        <p:nvSpPr>
          <p:cNvPr id="12" name="Flowchart: Decision 11"/>
          <p:cNvSpPr/>
          <p:nvPr/>
        </p:nvSpPr>
        <p:spPr bwMode="auto">
          <a:xfrm>
            <a:off x="3186113" y="3835400"/>
            <a:ext cx="2116137" cy="1014413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altLang="zh-CN" sz="1000" b="1">
              <a:solidFill>
                <a:schemeClr val="bg1"/>
              </a:solidFill>
              <a:ea typeface="宋体" pitchFamily="2" charset="-122"/>
            </a:endParaRPr>
          </a:p>
          <a:p>
            <a:pPr>
              <a:defRPr/>
            </a:pPr>
            <a:r>
              <a:rPr lang="en-US" altLang="zh-CN" sz="1000" b="1">
                <a:solidFill>
                  <a:schemeClr val="bg1"/>
                </a:solidFill>
                <a:ea typeface="宋体" pitchFamily="2" charset="-122"/>
              </a:rPr>
              <a:t> Update from</a:t>
            </a:r>
          </a:p>
          <a:p>
            <a:pPr>
              <a:defRPr/>
            </a:pPr>
            <a:r>
              <a:rPr lang="en-US" altLang="zh-CN" sz="1200">
                <a:solidFill>
                  <a:srgbClr val="262626"/>
                </a:solidFill>
                <a:ea typeface="宋体" pitchFamily="2" charset="-122"/>
              </a:rPr>
              <a:t>Titlefnote_all.sas?</a:t>
            </a:r>
            <a:endParaRPr lang="zh-CN" altLang="en-US" sz="1200">
              <a:solidFill>
                <a:srgbClr val="262626"/>
              </a:solidFill>
              <a:ea typeface="宋体" pitchFamily="2" charset="-122"/>
            </a:endParaRPr>
          </a:p>
          <a:p>
            <a:pPr>
              <a:defRPr/>
            </a:pPr>
            <a:endParaRPr lang="en-US" altLang="zh-CN" sz="1200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80" name="Flowchart: Process 79"/>
          <p:cNvSpPr/>
          <p:nvPr/>
        </p:nvSpPr>
        <p:spPr bwMode="auto">
          <a:xfrm>
            <a:off x="2860808" y="4175386"/>
            <a:ext cx="518122" cy="335067"/>
          </a:xfrm>
          <a:prstGeom prst="flowChartProcess">
            <a:avLst/>
          </a:prstGeom>
          <a:gradFill flip="none" rotWithShape="1"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dirty="0">
                <a:solidFill>
                  <a:srgbClr val="FFFFFF"/>
                </a:solidFill>
                <a:ea typeface="宋体" pitchFamily="2" charset="-122"/>
              </a:rPr>
              <a:t>No</a:t>
            </a:r>
            <a:endParaRPr lang="zh-CN" altLang="en-US" sz="1100" dirty="0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7" name="Flowchart: Document 6"/>
          <p:cNvSpPr/>
          <p:nvPr/>
        </p:nvSpPr>
        <p:spPr bwMode="auto">
          <a:xfrm>
            <a:off x="450850" y="4606925"/>
            <a:ext cx="1957388" cy="1330325"/>
          </a:xfrm>
          <a:prstGeom prst="flowChart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 sz="1200" dirty="0">
              <a:solidFill>
                <a:srgbClr val="FFFFFF"/>
              </a:solidFill>
              <a:ea typeface="宋体" pitchFamily="2" charset="-122"/>
            </a:endParaRPr>
          </a:p>
          <a:p>
            <a:pPr algn="ctr">
              <a:defRPr/>
            </a:pPr>
            <a:endParaRPr lang="en-US" altLang="zh-CN" sz="1200" dirty="0">
              <a:solidFill>
                <a:srgbClr val="FFFFFF"/>
              </a:solidFill>
              <a:ea typeface="宋体" pitchFamily="2" charset="-122"/>
            </a:endParaRPr>
          </a:p>
          <a:p>
            <a:pPr>
              <a:defRPr/>
            </a:pPr>
            <a:r>
              <a:rPr lang="en-US" altLang="zh-CN" dirty="0">
                <a:solidFill>
                  <a:srgbClr val="262626"/>
                </a:solidFill>
                <a:ea typeface="宋体" pitchFamily="2" charset="-122"/>
              </a:rPr>
              <a:t>Titlefnote_all.sas</a:t>
            </a:r>
            <a:endParaRPr lang="en-US" altLang="zh-CN" sz="1200" dirty="0">
              <a:solidFill>
                <a:srgbClr val="FFFFFF"/>
              </a:solidFill>
              <a:ea typeface="宋体" pitchFamily="2" charset="-122"/>
            </a:endParaRPr>
          </a:p>
          <a:p>
            <a:pPr algn="ctr">
              <a:defRPr/>
            </a:pPr>
            <a:r>
              <a:rPr lang="en-US" altLang="zh-CN" sz="1200" dirty="0">
                <a:solidFill>
                  <a:srgbClr val="FFFFFF"/>
                </a:solidFill>
                <a:ea typeface="宋体" pitchFamily="2" charset="-122"/>
              </a:rPr>
              <a:t>SAS file All</a:t>
            </a:r>
          </a:p>
          <a:p>
            <a:pPr algn="ctr">
              <a:defRPr/>
            </a:pPr>
            <a:r>
              <a:rPr lang="en-US" altLang="zh-CN" sz="1200" dirty="0">
                <a:solidFill>
                  <a:srgbClr val="FFFFFF"/>
                </a:solidFill>
                <a:ea typeface="宋体" pitchFamily="2" charset="-122"/>
              </a:rPr>
              <a:t>Combine all </a:t>
            </a:r>
            <a:r>
              <a:rPr lang="en-US" altLang="zh-CN" sz="1200" dirty="0" err="1">
                <a:solidFill>
                  <a:srgbClr val="FFFFFF"/>
                </a:solidFill>
                <a:ea typeface="宋体" pitchFamily="2" charset="-122"/>
              </a:rPr>
              <a:t>userID’s</a:t>
            </a:r>
            <a:endParaRPr lang="en-US" altLang="zh-CN" sz="1200" dirty="0">
              <a:solidFill>
                <a:srgbClr val="FFFFFF"/>
              </a:solidFill>
              <a:ea typeface="宋体" pitchFamily="2" charset="-122"/>
            </a:endParaRPr>
          </a:p>
          <a:p>
            <a:pPr algn="ctr">
              <a:defRPr/>
            </a:pPr>
            <a:r>
              <a:rPr lang="en-US" altLang="zh-CN" sz="1200" dirty="0">
                <a:solidFill>
                  <a:srgbClr val="FFFFFF"/>
                </a:solidFill>
                <a:ea typeface="宋体" pitchFamily="2" charset="-122"/>
              </a:rPr>
              <a:t> SAS file</a:t>
            </a:r>
            <a:endParaRPr lang="zh-CN" altLang="en-US" sz="1200" dirty="0">
              <a:solidFill>
                <a:srgbClr val="FFFFFF"/>
              </a:solidFill>
              <a:ea typeface="宋体" pitchFamily="2" charset="-122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797464" y="3778609"/>
            <a:ext cx="2321974" cy="828316"/>
            <a:chOff x="797464" y="3778609"/>
            <a:chExt cx="2321974" cy="828316"/>
          </a:xfrm>
        </p:grpSpPr>
        <p:cxnSp>
          <p:nvCxnSpPr>
            <p:cNvPr id="117" name="Elbow Connector 116"/>
            <p:cNvCxnSpPr>
              <a:stCxn id="0" idx="0"/>
              <a:endCxn id="7" idx="0"/>
            </p:cNvCxnSpPr>
            <p:nvPr/>
          </p:nvCxnSpPr>
          <p:spPr bwMode="auto">
            <a:xfrm rot="16200000" flipH="1" flipV="1">
              <a:off x="2058194" y="3545681"/>
              <a:ext cx="431800" cy="1690688"/>
            </a:xfrm>
            <a:prstGeom prst="bentConnector3">
              <a:avLst>
                <a:gd name="adj1" fmla="val -142537"/>
              </a:avLst>
            </a:prstGeom>
            <a:ln w="571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lowchart: Process 20"/>
            <p:cNvSpPr/>
            <p:nvPr/>
          </p:nvSpPr>
          <p:spPr bwMode="auto">
            <a:xfrm>
              <a:off x="797464" y="3778609"/>
              <a:ext cx="1280760" cy="426461"/>
            </a:xfrm>
            <a:prstGeom prst="flowChartProcess">
              <a:avLst/>
            </a:prstGeom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200" dirty="0">
                  <a:solidFill>
                    <a:srgbClr val="262626"/>
                  </a:solidFill>
                  <a:ea typeface="宋体" pitchFamily="2" charset="-122"/>
                </a:rPr>
                <a:t>Update titlefnote_all.sas</a:t>
              </a:r>
              <a:endParaRPr lang="zh-CN" altLang="en-US" sz="1200" dirty="0">
                <a:solidFill>
                  <a:srgbClr val="262626"/>
                </a:solidFill>
                <a:ea typeface="宋体" pitchFamily="2" charset="-122"/>
              </a:endParaRPr>
            </a:p>
          </p:txBody>
        </p:sp>
      </p:grpSp>
      <p:sp>
        <p:nvSpPr>
          <p:cNvPr id="8" name="Flowchart: Magnetic Disk 7"/>
          <p:cNvSpPr/>
          <p:nvPr/>
        </p:nvSpPr>
        <p:spPr bwMode="auto">
          <a:xfrm>
            <a:off x="5168900" y="1782763"/>
            <a:ext cx="1804988" cy="111601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262626"/>
                </a:solidFill>
                <a:ea typeface="宋体" pitchFamily="2" charset="-122"/>
              </a:rPr>
              <a:t>Real dataset</a:t>
            </a:r>
            <a:endParaRPr lang="zh-CN" altLang="en-US" dirty="0">
              <a:solidFill>
                <a:srgbClr val="262626"/>
              </a:solidFill>
              <a:ea typeface="宋体" pitchFamily="2" charset="-122"/>
            </a:endParaRPr>
          </a:p>
        </p:txBody>
      </p:sp>
      <p:sp>
        <p:nvSpPr>
          <p:cNvPr id="22" name="Flowchart: Process 21"/>
          <p:cNvSpPr/>
          <p:nvPr/>
        </p:nvSpPr>
        <p:spPr bwMode="auto">
          <a:xfrm>
            <a:off x="3984892" y="3552887"/>
            <a:ext cx="518122" cy="335067"/>
          </a:xfrm>
          <a:prstGeom prst="flowChartProcess">
            <a:avLst/>
          </a:prstGeom>
          <a:gradFill flip="none" rotWithShape="1"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dirty="0">
                <a:solidFill>
                  <a:srgbClr val="FFFFFF"/>
                </a:solidFill>
                <a:ea typeface="宋体" pitchFamily="2" charset="-122"/>
              </a:rPr>
              <a:t>Yes</a:t>
            </a:r>
            <a:endParaRPr lang="zh-CN" altLang="en-US" sz="1100" dirty="0">
              <a:solidFill>
                <a:srgbClr val="FFFFFF"/>
              </a:solidFill>
              <a:ea typeface="宋体" pitchFamily="2" charset="-122"/>
            </a:endParaRPr>
          </a:p>
        </p:txBody>
      </p:sp>
      <p:cxnSp>
        <p:nvCxnSpPr>
          <p:cNvPr id="130" name="Straight Arrow Connector 129"/>
          <p:cNvCxnSpPr/>
          <p:nvPr/>
        </p:nvCxnSpPr>
        <p:spPr bwMode="auto">
          <a:xfrm flipH="1">
            <a:off x="2860675" y="2278063"/>
            <a:ext cx="1382713" cy="436562"/>
          </a:xfrm>
          <a:prstGeom prst="straightConnector1">
            <a:avLst/>
          </a:prstGeom>
          <a:ln w="57150">
            <a:solidFill>
              <a:srgbClr val="F88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/>
          <p:nvPr/>
        </p:nvCxnSpPr>
        <p:spPr bwMode="auto">
          <a:xfrm flipH="1">
            <a:off x="3119438" y="2244725"/>
            <a:ext cx="1123950" cy="239713"/>
          </a:xfrm>
          <a:prstGeom prst="straightConnector1">
            <a:avLst/>
          </a:prstGeom>
          <a:ln w="57150">
            <a:solidFill>
              <a:srgbClr val="F88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3327400" y="2244725"/>
            <a:ext cx="1746147" cy="1308100"/>
            <a:chOff x="3327400" y="2244725"/>
            <a:chExt cx="1746147" cy="1308100"/>
          </a:xfrm>
        </p:grpSpPr>
        <p:cxnSp>
          <p:nvCxnSpPr>
            <p:cNvPr id="126" name="Shape 125"/>
            <p:cNvCxnSpPr>
              <a:stCxn id="0" idx="0"/>
            </p:cNvCxnSpPr>
            <p:nvPr/>
          </p:nvCxnSpPr>
          <p:spPr bwMode="auto">
            <a:xfrm rot="16200000" flipV="1">
              <a:off x="3131344" y="2440781"/>
              <a:ext cx="1308100" cy="915988"/>
            </a:xfrm>
            <a:prstGeom prst="bentConnector3">
              <a:avLst>
                <a:gd name="adj1" fmla="val 100167"/>
              </a:avLst>
            </a:prstGeom>
            <a:ln w="57150">
              <a:solidFill>
                <a:srgbClr val="F8805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Flowchart: Process 132"/>
            <p:cNvSpPr/>
            <p:nvPr/>
          </p:nvSpPr>
          <p:spPr bwMode="auto">
            <a:xfrm>
              <a:off x="3425584" y="2724901"/>
              <a:ext cx="1647963" cy="563242"/>
            </a:xfrm>
            <a:prstGeom prst="flowChartProcess">
              <a:avLst/>
            </a:prstGeom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200" dirty="0">
                  <a:solidFill>
                    <a:srgbClr val="262626"/>
                  </a:solidFill>
                  <a:ea typeface="宋体" pitchFamily="2" charset="-122"/>
                </a:rPr>
                <a:t>Update each Titlefnote_XXX.sas</a:t>
              </a:r>
              <a:endParaRPr lang="zh-CN" altLang="en-US" sz="1200" dirty="0">
                <a:solidFill>
                  <a:srgbClr val="262626"/>
                </a:solidFill>
                <a:ea typeface="宋体" pitchFamily="2" charset="-122"/>
              </a:endParaRPr>
            </a:p>
          </p:txBody>
        </p:sp>
      </p:grpSp>
      <p:cxnSp>
        <p:nvCxnSpPr>
          <p:cNvPr id="134" name="Straight Arrow Connector 133"/>
          <p:cNvCxnSpPr/>
          <p:nvPr/>
        </p:nvCxnSpPr>
        <p:spPr bwMode="auto">
          <a:xfrm>
            <a:off x="6853238" y="2828925"/>
            <a:ext cx="0" cy="3108325"/>
          </a:xfrm>
          <a:prstGeom prst="straightConnector1">
            <a:avLst/>
          </a:prstGeom>
          <a:ln w="57150">
            <a:solidFill>
              <a:srgbClr val="F88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hape 85"/>
          <p:cNvCxnSpPr/>
          <p:nvPr/>
        </p:nvCxnSpPr>
        <p:spPr bwMode="auto">
          <a:xfrm rot="5400000" flipH="1" flipV="1">
            <a:off x="6639719" y="3001169"/>
            <a:ext cx="1458912" cy="774700"/>
          </a:xfrm>
          <a:prstGeom prst="bentConnector3">
            <a:avLst>
              <a:gd name="adj1" fmla="val -1737"/>
            </a:avLst>
          </a:prstGeom>
          <a:ln w="57150">
            <a:solidFill>
              <a:srgbClr val="F88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6853238" y="2659063"/>
            <a:ext cx="1253615" cy="1373187"/>
            <a:chOff x="6853238" y="2659063"/>
            <a:chExt cx="1253615" cy="1373187"/>
          </a:xfrm>
        </p:grpSpPr>
        <p:cxnSp>
          <p:nvCxnSpPr>
            <p:cNvPr id="86" name="Shape 85"/>
            <p:cNvCxnSpPr/>
            <p:nvPr/>
          </p:nvCxnSpPr>
          <p:spPr bwMode="auto">
            <a:xfrm rot="5400000" flipH="1" flipV="1">
              <a:off x="6553994" y="2958307"/>
              <a:ext cx="1373187" cy="774700"/>
            </a:xfrm>
            <a:prstGeom prst="bentConnector3">
              <a:avLst>
                <a:gd name="adj1" fmla="val -153"/>
              </a:avLst>
            </a:prstGeom>
            <a:ln w="571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Flowchart: Process 17"/>
            <p:cNvSpPr/>
            <p:nvPr/>
          </p:nvSpPr>
          <p:spPr bwMode="auto">
            <a:xfrm>
              <a:off x="7228909" y="3121761"/>
              <a:ext cx="877944" cy="483086"/>
            </a:xfrm>
            <a:prstGeom prst="flowChartProcess">
              <a:avLst/>
            </a:prstGeom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200" dirty="0">
                  <a:solidFill>
                    <a:srgbClr val="262626"/>
                  </a:solidFill>
                  <a:ea typeface="宋体" pitchFamily="2" charset="-122"/>
                </a:rPr>
                <a:t>Create / </a:t>
              </a:r>
            </a:p>
            <a:p>
              <a:pPr algn="ctr">
                <a:defRPr/>
              </a:pPr>
              <a:r>
                <a:rPr lang="en-US" altLang="zh-CN" sz="1200" dirty="0">
                  <a:solidFill>
                    <a:srgbClr val="262626"/>
                  </a:solidFill>
                  <a:ea typeface="宋体" pitchFamily="2" charset="-122"/>
                </a:rPr>
                <a:t>modify</a:t>
              </a:r>
              <a:endParaRPr lang="zh-CN" altLang="en-US" sz="1200" dirty="0">
                <a:solidFill>
                  <a:srgbClr val="262626"/>
                </a:solidFill>
                <a:ea typeface="宋体" pitchFamily="2" charset="-122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367751" y="2779713"/>
            <a:ext cx="851932" cy="3157537"/>
            <a:chOff x="6367751" y="2779713"/>
            <a:chExt cx="851932" cy="3157537"/>
          </a:xfrm>
        </p:grpSpPr>
        <p:cxnSp>
          <p:nvCxnSpPr>
            <p:cNvPr id="74" name="Straight Arrow Connector 73"/>
            <p:cNvCxnSpPr/>
            <p:nvPr/>
          </p:nvCxnSpPr>
          <p:spPr bwMode="auto">
            <a:xfrm>
              <a:off x="6718300" y="2779713"/>
              <a:ext cx="0" cy="3157537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Flowchart: Process 81"/>
            <p:cNvSpPr/>
            <p:nvPr/>
          </p:nvSpPr>
          <p:spPr bwMode="auto">
            <a:xfrm>
              <a:off x="6367751" y="3793467"/>
              <a:ext cx="851932" cy="610016"/>
            </a:xfrm>
            <a:prstGeom prst="flowChartProcess">
              <a:avLst/>
            </a:prstGeom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200" dirty="0">
                  <a:solidFill>
                    <a:schemeClr val="tx1"/>
                  </a:solidFill>
                </a:rPr>
                <a:t>Create</a:t>
              </a:r>
            </a:p>
            <a:p>
              <a:pPr algn="ctr">
                <a:defRPr/>
              </a:pPr>
              <a:r>
                <a:rPr lang="en-US" altLang="zh-CN" sz="1200" dirty="0">
                  <a:solidFill>
                    <a:schemeClr val="tx1"/>
                  </a:solidFill>
                </a:rPr>
                <a:t>the</a:t>
              </a:r>
              <a:r>
                <a:rPr lang="zh-CN" altLang="en-US" sz="1200" dirty="0">
                  <a:solidFill>
                    <a:schemeClr val="tx1"/>
                  </a:solidFill>
                </a:rPr>
                <a:t> </a:t>
              </a:r>
              <a:r>
                <a:rPr lang="en-US" altLang="zh-CN" sz="1200" dirty="0">
                  <a:solidFill>
                    <a:schemeClr val="tx1"/>
                  </a:solidFill>
                </a:rPr>
                <a:t>latest copy 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327400" y="1718690"/>
            <a:ext cx="1841500" cy="444392"/>
            <a:chOff x="3327400" y="1718690"/>
            <a:chExt cx="1841500" cy="444392"/>
          </a:xfrm>
        </p:grpSpPr>
        <p:cxnSp>
          <p:nvCxnSpPr>
            <p:cNvPr id="33" name="Elbow Connector 32"/>
            <p:cNvCxnSpPr/>
            <p:nvPr/>
          </p:nvCxnSpPr>
          <p:spPr bwMode="auto">
            <a:xfrm flipV="1">
              <a:off x="3327400" y="2036763"/>
              <a:ext cx="1841500" cy="3175"/>
            </a:xfrm>
            <a:prstGeom prst="bentConnector3">
              <a:avLst>
                <a:gd name="adj1" fmla="val 50000"/>
              </a:avLst>
            </a:prstGeom>
            <a:ln w="571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lowchart: Process 10"/>
            <p:cNvSpPr/>
            <p:nvPr/>
          </p:nvSpPr>
          <p:spPr bwMode="auto">
            <a:xfrm>
              <a:off x="3822917" y="1718690"/>
              <a:ext cx="742346" cy="444392"/>
            </a:xfrm>
            <a:prstGeom prst="flowChartProcess">
              <a:avLst/>
            </a:prstGeom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200" dirty="0">
                  <a:solidFill>
                    <a:srgbClr val="262626"/>
                  </a:solidFill>
                  <a:ea typeface="宋体" pitchFamily="2" charset="-122"/>
                </a:rPr>
                <a:t>Update</a:t>
              </a:r>
              <a:endParaRPr lang="zh-CN" altLang="en-US" sz="1200" dirty="0">
                <a:solidFill>
                  <a:srgbClr val="262626"/>
                </a:solidFill>
                <a:ea typeface="宋体" pitchFamily="2" charset="-122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2408238" y="5070078"/>
            <a:ext cx="3748087" cy="441348"/>
            <a:chOff x="2408238" y="5070078"/>
            <a:chExt cx="3748087" cy="441348"/>
          </a:xfrm>
        </p:grpSpPr>
        <p:cxnSp>
          <p:nvCxnSpPr>
            <p:cNvPr id="54" name="Straight Connector 53"/>
            <p:cNvCxnSpPr>
              <a:stCxn id="7" idx="3"/>
            </p:cNvCxnSpPr>
            <p:nvPr/>
          </p:nvCxnSpPr>
          <p:spPr>
            <a:xfrm>
              <a:off x="2408238" y="5272088"/>
              <a:ext cx="3748087" cy="6350"/>
            </a:xfrm>
            <a:prstGeom prst="line">
              <a:avLst/>
            </a:prstGeom>
            <a:ln w="47625">
              <a:solidFill>
                <a:srgbClr val="F88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Flowchart: Process 139"/>
            <p:cNvSpPr/>
            <p:nvPr/>
          </p:nvSpPr>
          <p:spPr bwMode="auto">
            <a:xfrm>
              <a:off x="3613719" y="5070078"/>
              <a:ext cx="742346" cy="441348"/>
            </a:xfrm>
            <a:prstGeom prst="flowChartProcess">
              <a:avLst/>
            </a:prstGeom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200" dirty="0">
                  <a:solidFill>
                    <a:srgbClr val="262626"/>
                  </a:solidFill>
                  <a:ea typeface="宋体" pitchFamily="2" charset="-122"/>
                </a:rPr>
                <a:t>Update</a:t>
              </a:r>
              <a:endParaRPr lang="zh-CN" altLang="en-US" sz="1200" dirty="0">
                <a:solidFill>
                  <a:srgbClr val="262626"/>
                </a:solidFill>
                <a:ea typeface="宋体" pitchFamily="2" charset="-122"/>
              </a:endParaRPr>
            </a:p>
          </p:txBody>
        </p:sp>
      </p:grpSp>
      <p:sp>
        <p:nvSpPr>
          <p:cNvPr id="4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8" name="Slide Number Placeholder 4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18</a:t>
            </a:fld>
            <a:endParaRPr lang="en-GB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4" grpId="1" animBg="1"/>
      <p:bldP spid="12" grpId="0" animBg="1"/>
      <p:bldP spid="80" grpId="0" animBg="1"/>
      <p:bldP spid="7" grpId="0" animBg="1"/>
      <p:bldP spid="8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4786426" y="1312058"/>
            <a:ext cx="3230449" cy="600942"/>
          </a:xfrm>
        </p:spPr>
        <p:txBody>
          <a:bodyPr/>
          <a:lstStyle/>
          <a:p>
            <a:pPr marL="504825" lvl="2">
              <a:spcBef>
                <a:spcPts val="1200"/>
              </a:spcBef>
            </a:pPr>
            <a:r>
              <a:rPr lang="en-US" altLang="zh-CN" sz="1600" b="1" dirty="0" smtClean="0">
                <a:ea typeface="宋体" pitchFamily="2" charset="-122"/>
              </a:rPr>
              <a:t>Only update related view and HTML.</a:t>
            </a:r>
          </a:p>
        </p:txBody>
      </p:sp>
      <p:sp>
        <p:nvSpPr>
          <p:cNvPr id="20483" name="Rectangle 2"/>
          <p:cNvSpPr txBox="1">
            <a:spLocks noChangeArrowheads="1"/>
          </p:cNvSpPr>
          <p:nvPr/>
        </p:nvSpPr>
        <p:spPr bwMode="auto">
          <a:xfrm>
            <a:off x="457200" y="920750"/>
            <a:ext cx="77597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altLang="zh-CN" sz="2800" b="1" dirty="0" smtClean="0">
                <a:solidFill>
                  <a:schemeClr val="tx2"/>
                </a:solidFill>
              </a:rPr>
              <a:t>Efficiency and accuracy </a:t>
            </a:r>
            <a:r>
              <a:rPr lang="en-SG" altLang="zh-CN" sz="2800" b="1" dirty="0" smtClean="0">
                <a:solidFill>
                  <a:schemeClr val="tx2"/>
                </a:solidFill>
              </a:rPr>
              <a:t>( 4/5 )</a:t>
            </a:r>
          </a:p>
          <a:p>
            <a:endParaRPr lang="en-SG" altLang="zh-CN" sz="2800" b="1" dirty="0">
              <a:solidFill>
                <a:schemeClr val="tx2"/>
              </a:solidFill>
            </a:endParaRPr>
          </a:p>
        </p:txBody>
      </p:sp>
      <p:sp>
        <p:nvSpPr>
          <p:cNvPr id="151" name="Flowchart: Process 150"/>
          <p:cNvSpPr/>
          <p:nvPr/>
        </p:nvSpPr>
        <p:spPr>
          <a:xfrm>
            <a:off x="7572380" y="1837093"/>
            <a:ext cx="1243010" cy="4537450"/>
          </a:xfrm>
          <a:prstGeom prst="flowChartProcess">
            <a:avLst/>
          </a:prstGeom>
          <a:solidFill>
            <a:srgbClr val="FBDCC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2" name="Straight Connector 151"/>
          <p:cNvCxnSpPr/>
          <p:nvPr/>
        </p:nvCxnSpPr>
        <p:spPr>
          <a:xfrm>
            <a:off x="8216900" y="4889287"/>
            <a:ext cx="0" cy="916343"/>
          </a:xfrm>
          <a:prstGeom prst="line">
            <a:avLst/>
          </a:prstGeom>
          <a:solidFill>
            <a:srgbClr val="F8C59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Flowchart: Process 152"/>
          <p:cNvSpPr/>
          <p:nvPr/>
        </p:nvSpPr>
        <p:spPr>
          <a:xfrm>
            <a:off x="2658365" y="1618637"/>
            <a:ext cx="2513703" cy="5044104"/>
          </a:xfrm>
          <a:prstGeom prst="flowChartProcess">
            <a:avLst/>
          </a:prstGeom>
          <a:noFill/>
          <a:ln w="3492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Flowchart: Document 153"/>
          <p:cNvSpPr/>
          <p:nvPr/>
        </p:nvSpPr>
        <p:spPr>
          <a:xfrm>
            <a:off x="185155" y="1875821"/>
            <a:ext cx="1014884" cy="494064"/>
          </a:xfrm>
          <a:prstGeom prst="flowChartDocumen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 001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Title.xls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55" name="Flowchart: Document 154"/>
          <p:cNvSpPr/>
          <p:nvPr/>
        </p:nvSpPr>
        <p:spPr>
          <a:xfrm>
            <a:off x="194293" y="2494299"/>
            <a:ext cx="1014884" cy="494064"/>
          </a:xfrm>
          <a:prstGeom prst="flowChartDocumen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 002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Title.xls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56" name="Flowchart: Document 155"/>
          <p:cNvSpPr/>
          <p:nvPr/>
        </p:nvSpPr>
        <p:spPr>
          <a:xfrm>
            <a:off x="185155" y="3185889"/>
            <a:ext cx="1014884" cy="494064"/>
          </a:xfrm>
          <a:prstGeom prst="flowChartDocument">
            <a:avLst/>
          </a:prstGeom>
          <a:solidFill>
            <a:srgbClr val="F8C5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 003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Title.xls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57" name="Flowchart: Process 156"/>
          <p:cNvSpPr/>
          <p:nvPr/>
        </p:nvSpPr>
        <p:spPr>
          <a:xfrm>
            <a:off x="1384591" y="1875821"/>
            <a:ext cx="658303" cy="494064"/>
          </a:xfrm>
          <a:prstGeom prst="flowChartProcess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Export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CSV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58" name="Flowchart: Process 157"/>
          <p:cNvSpPr/>
          <p:nvPr/>
        </p:nvSpPr>
        <p:spPr>
          <a:xfrm>
            <a:off x="1380014" y="2495585"/>
            <a:ext cx="658303" cy="494064"/>
          </a:xfrm>
          <a:prstGeom prst="flowChartProcess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Export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CSV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59" name="Flowchart: Process 158"/>
          <p:cNvSpPr/>
          <p:nvPr/>
        </p:nvSpPr>
        <p:spPr>
          <a:xfrm>
            <a:off x="1380014" y="3184698"/>
            <a:ext cx="658303" cy="494064"/>
          </a:xfrm>
          <a:prstGeom prst="flowChart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Export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CSV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60" name="Flowchart: Predefined Process 159"/>
          <p:cNvSpPr/>
          <p:nvPr/>
        </p:nvSpPr>
        <p:spPr>
          <a:xfrm>
            <a:off x="1604026" y="3832782"/>
            <a:ext cx="1152031" cy="715093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Import 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Into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Dataset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cxnSp>
        <p:nvCxnSpPr>
          <p:cNvPr id="161" name="Straight Arrow Connector 160"/>
          <p:cNvCxnSpPr>
            <a:stCxn id="154" idx="3"/>
            <a:endCxn id="157" idx="1"/>
          </p:cNvCxnSpPr>
          <p:nvPr/>
        </p:nvCxnSpPr>
        <p:spPr>
          <a:xfrm>
            <a:off x="1200039" y="2122853"/>
            <a:ext cx="18455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>
            <a:stCxn id="155" idx="3"/>
            <a:endCxn id="158" idx="1"/>
          </p:cNvCxnSpPr>
          <p:nvPr/>
        </p:nvCxnSpPr>
        <p:spPr>
          <a:xfrm>
            <a:off x="1209177" y="2741331"/>
            <a:ext cx="170837" cy="128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>
            <a:stCxn id="156" idx="3"/>
            <a:endCxn id="159" idx="1"/>
          </p:cNvCxnSpPr>
          <p:nvPr/>
        </p:nvCxnSpPr>
        <p:spPr>
          <a:xfrm flipV="1">
            <a:off x="1200039" y="3431730"/>
            <a:ext cx="179975" cy="119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Flowchart: Document 163"/>
          <p:cNvSpPr/>
          <p:nvPr/>
        </p:nvSpPr>
        <p:spPr>
          <a:xfrm>
            <a:off x="171440" y="5038841"/>
            <a:ext cx="1014884" cy="494064"/>
          </a:xfrm>
          <a:prstGeom prst="flowChartDocumen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 010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Title.xls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65" name="Flowchart: Process 164"/>
          <p:cNvSpPr/>
          <p:nvPr/>
        </p:nvSpPr>
        <p:spPr>
          <a:xfrm>
            <a:off x="1366299" y="5037649"/>
            <a:ext cx="658303" cy="494064"/>
          </a:xfrm>
          <a:prstGeom prst="flowChartProcess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Export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CSV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cxnSp>
        <p:nvCxnSpPr>
          <p:cNvPr id="166" name="Straight Arrow Connector 165"/>
          <p:cNvCxnSpPr>
            <a:stCxn id="164" idx="3"/>
            <a:endCxn id="165" idx="1"/>
          </p:cNvCxnSpPr>
          <p:nvPr/>
        </p:nvCxnSpPr>
        <p:spPr>
          <a:xfrm flipV="1">
            <a:off x="1186324" y="5284681"/>
            <a:ext cx="179975" cy="119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7" name="Flowchart: Card 166"/>
          <p:cNvSpPr/>
          <p:nvPr/>
        </p:nvSpPr>
        <p:spPr>
          <a:xfrm>
            <a:off x="65701" y="5779035"/>
            <a:ext cx="992031" cy="70642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Projects Folder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68" name="Flowchart: Predefined Process 167"/>
          <p:cNvSpPr/>
          <p:nvPr/>
        </p:nvSpPr>
        <p:spPr>
          <a:xfrm>
            <a:off x="1384591" y="5912914"/>
            <a:ext cx="1371466" cy="533069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1200" dirty="0" err="1" smtClean="0">
                <a:solidFill>
                  <a:schemeClr val="tx1"/>
                </a:solidFill>
              </a:rPr>
              <a:t>Getinfo</a:t>
            </a:r>
            <a:r>
              <a:rPr lang="en-US" altLang="zh-CN" sz="1200" dirty="0" smtClean="0">
                <a:solidFill>
                  <a:schemeClr val="tx1"/>
                </a:solidFill>
              </a:rPr>
              <a:t> and</a:t>
            </a:r>
          </a:p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Update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cxnSp>
        <p:nvCxnSpPr>
          <p:cNvPr id="169" name="Shape 168"/>
          <p:cNvCxnSpPr>
            <a:stCxn id="165" idx="3"/>
            <a:endCxn id="160" idx="2"/>
          </p:cNvCxnSpPr>
          <p:nvPr/>
        </p:nvCxnSpPr>
        <p:spPr>
          <a:xfrm flipV="1">
            <a:off x="2024602" y="4547875"/>
            <a:ext cx="155439" cy="736807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hape 169"/>
          <p:cNvCxnSpPr>
            <a:stCxn id="159" idx="3"/>
            <a:endCxn id="160" idx="0"/>
          </p:cNvCxnSpPr>
          <p:nvPr/>
        </p:nvCxnSpPr>
        <p:spPr>
          <a:xfrm>
            <a:off x="2038317" y="3431730"/>
            <a:ext cx="141725" cy="401052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/>
          <p:cNvCxnSpPr>
            <a:stCxn id="293" idx="3"/>
            <a:endCxn id="168" idx="1"/>
          </p:cNvCxnSpPr>
          <p:nvPr/>
        </p:nvCxnSpPr>
        <p:spPr>
          <a:xfrm flipV="1">
            <a:off x="1181556" y="6179449"/>
            <a:ext cx="203035" cy="94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hape 171"/>
          <p:cNvCxnSpPr>
            <a:stCxn id="158" idx="3"/>
          </p:cNvCxnSpPr>
          <p:nvPr/>
        </p:nvCxnSpPr>
        <p:spPr>
          <a:xfrm>
            <a:off x="2038317" y="2742617"/>
            <a:ext cx="288014" cy="1090165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hape 172"/>
          <p:cNvCxnSpPr>
            <a:stCxn id="157" idx="3"/>
          </p:cNvCxnSpPr>
          <p:nvPr/>
        </p:nvCxnSpPr>
        <p:spPr>
          <a:xfrm>
            <a:off x="2042894" y="2122853"/>
            <a:ext cx="429727" cy="1709929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" name="Can 173"/>
          <p:cNvSpPr/>
          <p:nvPr/>
        </p:nvSpPr>
        <p:spPr>
          <a:xfrm>
            <a:off x="2900349" y="2180900"/>
            <a:ext cx="785812" cy="3755303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Basic</a:t>
            </a:r>
          </a:p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info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75" name="Straight Arrow Connector 174"/>
          <p:cNvCxnSpPr>
            <a:stCxn id="160" idx="3"/>
          </p:cNvCxnSpPr>
          <p:nvPr/>
        </p:nvCxnSpPr>
        <p:spPr>
          <a:xfrm>
            <a:off x="2756057" y="4190329"/>
            <a:ext cx="13000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Flowchart: Predefined Process 175"/>
          <p:cNvSpPr/>
          <p:nvPr/>
        </p:nvSpPr>
        <p:spPr>
          <a:xfrm>
            <a:off x="3614730" y="6203087"/>
            <a:ext cx="964800" cy="576000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10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1000" dirty="0" smtClean="0">
                <a:solidFill>
                  <a:schemeClr val="tx1"/>
                </a:solidFill>
              </a:rPr>
              <a:t>View</a:t>
            </a:r>
            <a:endParaRPr lang="zh-CN" altLang="en-US" sz="1000" dirty="0">
              <a:solidFill>
                <a:schemeClr val="tx1"/>
              </a:solidFill>
            </a:endParaRPr>
          </a:p>
        </p:txBody>
      </p:sp>
      <p:cxnSp>
        <p:nvCxnSpPr>
          <p:cNvPr id="177" name="Shape 176"/>
          <p:cNvCxnSpPr>
            <a:stCxn id="174" idx="3"/>
            <a:endCxn id="176" idx="1"/>
          </p:cNvCxnSpPr>
          <p:nvPr/>
        </p:nvCxnSpPr>
        <p:spPr>
          <a:xfrm rot="16200000" flipH="1">
            <a:off x="3176550" y="6052907"/>
            <a:ext cx="554884" cy="321475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8" name="Flowchart: Process 177"/>
          <p:cNvSpPr/>
          <p:nvPr/>
        </p:nvSpPr>
        <p:spPr>
          <a:xfrm>
            <a:off x="3871904" y="1994261"/>
            <a:ext cx="1080000" cy="4042308"/>
          </a:xfrm>
          <a:prstGeom prst="flowChartProcess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9" name="Shape 178"/>
          <p:cNvCxnSpPr>
            <a:stCxn id="168" idx="3"/>
            <a:endCxn id="178" idx="2"/>
          </p:cNvCxnSpPr>
          <p:nvPr/>
        </p:nvCxnSpPr>
        <p:spPr>
          <a:xfrm flipV="1">
            <a:off x="2756057" y="6036569"/>
            <a:ext cx="1655847" cy="14288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Can 179"/>
          <p:cNvSpPr/>
          <p:nvPr/>
        </p:nvSpPr>
        <p:spPr>
          <a:xfrm>
            <a:off x="3929052" y="2038021"/>
            <a:ext cx="971550" cy="789478"/>
          </a:xfrm>
          <a:prstGeom prst="can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Project001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81" name="Can 180"/>
          <p:cNvSpPr/>
          <p:nvPr/>
        </p:nvSpPr>
        <p:spPr>
          <a:xfrm>
            <a:off x="3936199" y="3070894"/>
            <a:ext cx="971550" cy="789478"/>
          </a:xfrm>
          <a:prstGeom prst="can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Project002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82" name="Can 181"/>
          <p:cNvSpPr/>
          <p:nvPr/>
        </p:nvSpPr>
        <p:spPr>
          <a:xfrm>
            <a:off x="3929052" y="4117556"/>
            <a:ext cx="971550" cy="78947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Project003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83" name="Can 182"/>
          <p:cNvSpPr/>
          <p:nvPr/>
        </p:nvSpPr>
        <p:spPr>
          <a:xfrm>
            <a:off x="3929052" y="5209164"/>
            <a:ext cx="971550" cy="789478"/>
          </a:xfrm>
          <a:prstGeom prst="can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Project010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cxnSp>
        <p:nvCxnSpPr>
          <p:cNvPr id="184" name="Straight Connector 183"/>
          <p:cNvCxnSpPr>
            <a:stCxn id="156" idx="2"/>
            <a:endCxn id="164" idx="0"/>
          </p:cNvCxnSpPr>
          <p:nvPr/>
        </p:nvCxnSpPr>
        <p:spPr>
          <a:xfrm flipH="1">
            <a:off x="678882" y="3647290"/>
            <a:ext cx="13715" cy="139155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/>
          <p:cNvCxnSpPr>
            <a:stCxn id="182" idx="3"/>
            <a:endCxn id="183" idx="1"/>
          </p:cNvCxnSpPr>
          <p:nvPr/>
        </p:nvCxnSpPr>
        <p:spPr>
          <a:xfrm>
            <a:off x="4414827" y="4907034"/>
            <a:ext cx="0" cy="30213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Elbow Connector 185"/>
          <p:cNvCxnSpPr>
            <a:stCxn id="180" idx="2"/>
            <a:endCxn id="174" idx="4"/>
          </p:cNvCxnSpPr>
          <p:nvPr/>
        </p:nvCxnSpPr>
        <p:spPr>
          <a:xfrm rot="10800000" flipV="1">
            <a:off x="3686162" y="2432760"/>
            <a:ext cx="242891" cy="162579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Elbow Connector 186"/>
          <p:cNvCxnSpPr>
            <a:stCxn id="181" idx="2"/>
            <a:endCxn id="174" idx="4"/>
          </p:cNvCxnSpPr>
          <p:nvPr/>
        </p:nvCxnSpPr>
        <p:spPr>
          <a:xfrm rot="10800000" flipV="1">
            <a:off x="3686161" y="3465632"/>
            <a:ext cx="250038" cy="59291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Elbow Connector 187"/>
          <p:cNvCxnSpPr>
            <a:stCxn id="182" idx="2"/>
            <a:endCxn id="174" idx="4"/>
          </p:cNvCxnSpPr>
          <p:nvPr/>
        </p:nvCxnSpPr>
        <p:spPr>
          <a:xfrm rot="10800000">
            <a:off x="3686162" y="4058553"/>
            <a:ext cx="242891" cy="453743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>
            <a:stCxn id="183" idx="2"/>
            <a:endCxn id="174" idx="4"/>
          </p:cNvCxnSpPr>
          <p:nvPr/>
        </p:nvCxnSpPr>
        <p:spPr>
          <a:xfrm rot="10800000">
            <a:off x="3686162" y="4058553"/>
            <a:ext cx="242891" cy="154535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0" name="Flowchart: Predefined Process 189"/>
          <p:cNvSpPr/>
          <p:nvPr/>
        </p:nvSpPr>
        <p:spPr>
          <a:xfrm>
            <a:off x="5114916" y="2141277"/>
            <a:ext cx="964800" cy="576000"/>
          </a:xfrm>
          <a:prstGeom prst="flowChartPredefinedProcess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191" name="Straight Arrow Connector 190"/>
          <p:cNvCxnSpPr>
            <a:stCxn id="180" idx="4"/>
            <a:endCxn id="190" idx="1"/>
          </p:cNvCxnSpPr>
          <p:nvPr/>
        </p:nvCxnSpPr>
        <p:spPr>
          <a:xfrm flipV="1">
            <a:off x="4900602" y="2429277"/>
            <a:ext cx="214314" cy="348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>
            <a:stCxn id="181" idx="4"/>
            <a:endCxn id="193" idx="1"/>
          </p:cNvCxnSpPr>
          <p:nvPr/>
        </p:nvCxnSpPr>
        <p:spPr>
          <a:xfrm>
            <a:off x="4907749" y="3465633"/>
            <a:ext cx="20769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Flowchart: Predefined Process 192"/>
          <p:cNvSpPr/>
          <p:nvPr/>
        </p:nvSpPr>
        <p:spPr>
          <a:xfrm>
            <a:off x="5115443" y="3177633"/>
            <a:ext cx="964800" cy="576000"/>
          </a:xfrm>
          <a:prstGeom prst="flowChartPredefinedProcess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194" name="Flowchart: Predefined Process 193"/>
          <p:cNvSpPr/>
          <p:nvPr/>
        </p:nvSpPr>
        <p:spPr>
          <a:xfrm>
            <a:off x="5110675" y="4230177"/>
            <a:ext cx="964800" cy="576000"/>
          </a:xfrm>
          <a:prstGeom prst="flowChartPredefined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195" name="Flowchart: Predefined Process 194"/>
          <p:cNvSpPr/>
          <p:nvPr/>
        </p:nvSpPr>
        <p:spPr>
          <a:xfrm>
            <a:off x="5110675" y="5315904"/>
            <a:ext cx="964800" cy="576000"/>
          </a:xfrm>
          <a:prstGeom prst="flowChartPredefinedProcess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Predefine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Create / update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196" name="Straight Arrow Connector 195"/>
          <p:cNvCxnSpPr>
            <a:stCxn id="183" idx="4"/>
            <a:endCxn id="195" idx="1"/>
          </p:cNvCxnSpPr>
          <p:nvPr/>
        </p:nvCxnSpPr>
        <p:spPr>
          <a:xfrm>
            <a:off x="4900602" y="5603903"/>
            <a:ext cx="210073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/>
          <p:cNvCxnSpPr>
            <a:stCxn id="182" idx="4"/>
            <a:endCxn id="194" idx="1"/>
          </p:cNvCxnSpPr>
          <p:nvPr/>
        </p:nvCxnSpPr>
        <p:spPr>
          <a:xfrm>
            <a:off x="4900602" y="4512295"/>
            <a:ext cx="210073" cy="588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Flowchart: Process 197"/>
          <p:cNvSpPr/>
          <p:nvPr/>
        </p:nvSpPr>
        <p:spPr>
          <a:xfrm>
            <a:off x="5249429" y="2695961"/>
            <a:ext cx="658303" cy="494064"/>
          </a:xfrm>
          <a:prstGeom prst="flowChartProcess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err="1" smtClean="0">
                <a:solidFill>
                  <a:schemeClr val="tx1"/>
                </a:solidFill>
              </a:rPr>
              <a:t>setIndex</a:t>
            </a:r>
            <a:r>
              <a:rPr lang="en-US" altLang="zh-CN" sz="900" dirty="0" smtClean="0">
                <a:solidFill>
                  <a:schemeClr val="tx1"/>
                </a:solidFill>
              </a:rPr>
              <a:t> to DB</a:t>
            </a:r>
          </a:p>
        </p:txBody>
      </p:sp>
      <p:sp>
        <p:nvSpPr>
          <p:cNvPr id="199" name="Flowchart: Process 198"/>
          <p:cNvSpPr/>
          <p:nvPr/>
        </p:nvSpPr>
        <p:spPr>
          <a:xfrm>
            <a:off x="5260531" y="3728630"/>
            <a:ext cx="658303" cy="494064"/>
          </a:xfrm>
          <a:prstGeom prst="flowChartProcess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err="1" smtClean="0">
                <a:solidFill>
                  <a:schemeClr val="tx1"/>
                </a:solidFill>
              </a:rPr>
              <a:t>setIndex</a:t>
            </a:r>
            <a:r>
              <a:rPr lang="en-US" altLang="zh-CN" sz="900" dirty="0" smtClean="0">
                <a:solidFill>
                  <a:schemeClr val="tx1"/>
                </a:solidFill>
              </a:rPr>
              <a:t> to DB</a:t>
            </a:r>
          </a:p>
        </p:txBody>
      </p:sp>
      <p:sp>
        <p:nvSpPr>
          <p:cNvPr id="200" name="Flowchart: Process 199"/>
          <p:cNvSpPr/>
          <p:nvPr/>
        </p:nvSpPr>
        <p:spPr>
          <a:xfrm>
            <a:off x="5260531" y="4788594"/>
            <a:ext cx="658303" cy="494064"/>
          </a:xfrm>
          <a:prstGeom prst="flowChartProcess">
            <a:avLst/>
          </a:prstGeom>
          <a:solidFill>
            <a:srgbClr val="CBF0F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err="1" smtClean="0">
                <a:solidFill>
                  <a:schemeClr val="tx1"/>
                </a:solidFill>
              </a:rPr>
              <a:t>setIndex</a:t>
            </a:r>
            <a:r>
              <a:rPr lang="en-US" altLang="zh-CN" sz="900" dirty="0" smtClean="0">
                <a:solidFill>
                  <a:schemeClr val="tx1"/>
                </a:solidFill>
              </a:rPr>
              <a:t> to DB</a:t>
            </a:r>
          </a:p>
        </p:txBody>
      </p:sp>
      <p:sp>
        <p:nvSpPr>
          <p:cNvPr id="201" name="Flowchart: Process 200"/>
          <p:cNvSpPr/>
          <p:nvPr/>
        </p:nvSpPr>
        <p:spPr>
          <a:xfrm>
            <a:off x="5264772" y="5863328"/>
            <a:ext cx="658303" cy="494064"/>
          </a:xfrm>
          <a:prstGeom prst="flowChartProcess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00" dirty="0" err="1" smtClean="0">
                <a:solidFill>
                  <a:schemeClr val="tx1"/>
                </a:solidFill>
              </a:rPr>
              <a:t>setIndex</a:t>
            </a:r>
            <a:r>
              <a:rPr lang="en-US" altLang="zh-CN" sz="900" dirty="0" smtClean="0">
                <a:solidFill>
                  <a:schemeClr val="tx1"/>
                </a:solidFill>
              </a:rPr>
              <a:t> to DB</a:t>
            </a:r>
          </a:p>
        </p:txBody>
      </p:sp>
      <p:cxnSp>
        <p:nvCxnSpPr>
          <p:cNvPr id="202" name="Straight Arrow Connector 201"/>
          <p:cNvCxnSpPr>
            <a:stCxn id="198" idx="1"/>
          </p:cNvCxnSpPr>
          <p:nvPr/>
        </p:nvCxnSpPr>
        <p:spPr>
          <a:xfrm flipH="1" flipV="1">
            <a:off x="4900602" y="2695961"/>
            <a:ext cx="348827" cy="247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/>
          <p:cNvCxnSpPr>
            <a:stCxn id="199" idx="1"/>
          </p:cNvCxnSpPr>
          <p:nvPr/>
        </p:nvCxnSpPr>
        <p:spPr>
          <a:xfrm flipH="1" flipV="1">
            <a:off x="4900602" y="3728630"/>
            <a:ext cx="359929" cy="247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/>
          <p:cNvCxnSpPr>
            <a:stCxn id="200" idx="1"/>
          </p:cNvCxnSpPr>
          <p:nvPr/>
        </p:nvCxnSpPr>
        <p:spPr>
          <a:xfrm flipH="1" flipV="1">
            <a:off x="4900602" y="4788594"/>
            <a:ext cx="359929" cy="247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Arrow Connector 204"/>
          <p:cNvCxnSpPr>
            <a:stCxn id="201" idx="1"/>
          </p:cNvCxnSpPr>
          <p:nvPr/>
        </p:nvCxnSpPr>
        <p:spPr>
          <a:xfrm flipH="1" flipV="1">
            <a:off x="4900602" y="5821899"/>
            <a:ext cx="364170" cy="28846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6" name="Flowchart: Card 205"/>
          <p:cNvSpPr/>
          <p:nvPr/>
        </p:nvSpPr>
        <p:spPr>
          <a:xfrm>
            <a:off x="6186483" y="1922821"/>
            <a:ext cx="1128713" cy="1034460"/>
          </a:xfrm>
          <a:prstGeom prst="flowChartPunchedCard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Flowchart: Card 206"/>
          <p:cNvSpPr/>
          <p:nvPr/>
        </p:nvSpPr>
        <p:spPr>
          <a:xfrm>
            <a:off x="6300787" y="1979973"/>
            <a:ext cx="1128713" cy="1034460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tlCol="0" anchor="b" anchorCtr="0"/>
          <a:lstStyle/>
          <a:p>
            <a:r>
              <a:rPr lang="en-US" altLang="zh-CN" sz="1000" dirty="0" smtClean="0">
                <a:solidFill>
                  <a:schemeClr val="tx1"/>
                </a:solidFill>
              </a:rPr>
              <a:t>Project 001</a:t>
            </a:r>
          </a:p>
          <a:p>
            <a:r>
              <a:rPr lang="en-US" altLang="zh-CN" sz="1000" dirty="0" err="1" smtClean="0">
                <a:solidFill>
                  <a:schemeClr val="tx1"/>
                </a:solidFill>
              </a:rPr>
              <a:t>tmpfolder</a:t>
            </a:r>
            <a:endParaRPr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208" name="Flowchart: Card 207"/>
          <p:cNvSpPr/>
          <p:nvPr/>
        </p:nvSpPr>
        <p:spPr>
          <a:xfrm>
            <a:off x="6486518" y="2024081"/>
            <a:ext cx="371476" cy="546234"/>
          </a:xfrm>
          <a:prstGeom prst="flowChartPunchedCard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N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09" name="Straight Connector 208"/>
          <p:cNvCxnSpPr/>
          <p:nvPr/>
        </p:nvCxnSpPr>
        <p:spPr>
          <a:xfrm flipH="1" flipV="1">
            <a:off x="6657976" y="2349582"/>
            <a:ext cx="209550" cy="177869"/>
          </a:xfrm>
          <a:prstGeom prst="line">
            <a:avLst/>
          </a:prstGeom>
          <a:solidFill>
            <a:srgbClr val="F8C59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Flowchart: Card 209"/>
          <p:cNvSpPr/>
          <p:nvPr/>
        </p:nvSpPr>
        <p:spPr>
          <a:xfrm>
            <a:off x="6824662" y="2119329"/>
            <a:ext cx="371476" cy="546234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2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11" name="Straight Connector 210"/>
          <p:cNvCxnSpPr/>
          <p:nvPr/>
        </p:nvCxnSpPr>
        <p:spPr>
          <a:xfrm flipH="1" flipV="1">
            <a:off x="6186483" y="2133617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 flipH="1" flipV="1">
            <a:off x="6410323" y="1928817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/>
          <p:nvPr/>
        </p:nvCxnSpPr>
        <p:spPr>
          <a:xfrm flipH="1" flipV="1">
            <a:off x="6181715" y="2957553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 flipH="1" flipV="1">
            <a:off x="7324755" y="1928817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" name="Flowchart: Card 214"/>
          <p:cNvSpPr/>
          <p:nvPr/>
        </p:nvSpPr>
        <p:spPr>
          <a:xfrm>
            <a:off x="6191212" y="2982792"/>
            <a:ext cx="1128713" cy="1034460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Flowchart: Card 215"/>
          <p:cNvSpPr/>
          <p:nvPr/>
        </p:nvSpPr>
        <p:spPr>
          <a:xfrm>
            <a:off x="6305516" y="3039944"/>
            <a:ext cx="1128713" cy="1034460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tlCol="0" anchor="b" anchorCtr="0"/>
          <a:lstStyle/>
          <a:p>
            <a:r>
              <a:rPr lang="en-US" altLang="zh-CN" sz="1000" dirty="0" smtClean="0">
                <a:solidFill>
                  <a:schemeClr val="tx1"/>
                </a:solidFill>
              </a:rPr>
              <a:t>Project 002</a:t>
            </a:r>
          </a:p>
          <a:p>
            <a:r>
              <a:rPr lang="en-US" altLang="zh-CN" sz="1000" dirty="0" err="1" smtClean="0">
                <a:solidFill>
                  <a:schemeClr val="tx1"/>
                </a:solidFill>
              </a:rPr>
              <a:t>tmpfolder</a:t>
            </a:r>
            <a:endParaRPr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217" name="Flowchart: Card 216"/>
          <p:cNvSpPr/>
          <p:nvPr/>
        </p:nvSpPr>
        <p:spPr>
          <a:xfrm>
            <a:off x="6491247" y="3084052"/>
            <a:ext cx="371476" cy="546234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N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18" name="Straight Connector 217"/>
          <p:cNvCxnSpPr/>
          <p:nvPr/>
        </p:nvCxnSpPr>
        <p:spPr>
          <a:xfrm flipH="1" flipV="1">
            <a:off x="6662705" y="3409553"/>
            <a:ext cx="209550" cy="177869"/>
          </a:xfrm>
          <a:prstGeom prst="line">
            <a:avLst/>
          </a:prstGeom>
          <a:solidFill>
            <a:srgbClr val="F8C59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9" name="Flowchart: Card 218"/>
          <p:cNvSpPr/>
          <p:nvPr/>
        </p:nvSpPr>
        <p:spPr>
          <a:xfrm>
            <a:off x="6829391" y="3179300"/>
            <a:ext cx="371476" cy="546234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2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20" name="Straight Connector 219"/>
          <p:cNvCxnSpPr/>
          <p:nvPr/>
        </p:nvCxnSpPr>
        <p:spPr>
          <a:xfrm flipH="1" flipV="1">
            <a:off x="6191212" y="3193588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/>
          <p:cNvCxnSpPr/>
          <p:nvPr/>
        </p:nvCxnSpPr>
        <p:spPr>
          <a:xfrm flipH="1" flipV="1">
            <a:off x="6415052" y="2988788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/>
          <p:cNvCxnSpPr/>
          <p:nvPr/>
        </p:nvCxnSpPr>
        <p:spPr>
          <a:xfrm flipH="1" flipV="1">
            <a:off x="6186444" y="4017524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/>
          <p:cNvCxnSpPr/>
          <p:nvPr/>
        </p:nvCxnSpPr>
        <p:spPr>
          <a:xfrm flipH="1" flipV="1">
            <a:off x="7329484" y="2988788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4" name="Flowchart: Card 223"/>
          <p:cNvSpPr/>
          <p:nvPr/>
        </p:nvSpPr>
        <p:spPr>
          <a:xfrm>
            <a:off x="6176924" y="4046051"/>
            <a:ext cx="1128713" cy="1034460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5" name="Flowchart: Card 224"/>
          <p:cNvSpPr/>
          <p:nvPr/>
        </p:nvSpPr>
        <p:spPr>
          <a:xfrm>
            <a:off x="6291228" y="4103203"/>
            <a:ext cx="1128713" cy="1034460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tlCol="0" anchor="b" anchorCtr="0"/>
          <a:lstStyle/>
          <a:p>
            <a:r>
              <a:rPr lang="en-US" altLang="zh-CN" sz="1000" dirty="0" smtClean="0">
                <a:solidFill>
                  <a:schemeClr val="tx1"/>
                </a:solidFill>
              </a:rPr>
              <a:t>Project 003</a:t>
            </a:r>
          </a:p>
          <a:p>
            <a:r>
              <a:rPr lang="en-US" altLang="zh-CN" sz="1000" dirty="0" err="1" smtClean="0">
                <a:solidFill>
                  <a:schemeClr val="tx1"/>
                </a:solidFill>
              </a:rPr>
              <a:t>tmpfolder</a:t>
            </a:r>
            <a:endParaRPr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226" name="Flowchart: Card 225"/>
          <p:cNvSpPr/>
          <p:nvPr/>
        </p:nvSpPr>
        <p:spPr>
          <a:xfrm>
            <a:off x="6476959" y="4147311"/>
            <a:ext cx="371476" cy="546234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N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27" name="Straight Connector 226"/>
          <p:cNvCxnSpPr/>
          <p:nvPr/>
        </p:nvCxnSpPr>
        <p:spPr>
          <a:xfrm flipH="1" flipV="1">
            <a:off x="6648417" y="4472812"/>
            <a:ext cx="209550" cy="177869"/>
          </a:xfrm>
          <a:prstGeom prst="line">
            <a:avLst/>
          </a:prstGeom>
          <a:solidFill>
            <a:srgbClr val="F8C59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8" name="Flowchart: Card 227"/>
          <p:cNvSpPr/>
          <p:nvPr/>
        </p:nvSpPr>
        <p:spPr>
          <a:xfrm>
            <a:off x="6815103" y="4242559"/>
            <a:ext cx="371476" cy="546234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2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29" name="Straight Connector 228"/>
          <p:cNvCxnSpPr/>
          <p:nvPr/>
        </p:nvCxnSpPr>
        <p:spPr>
          <a:xfrm flipH="1" flipV="1">
            <a:off x="6176924" y="4256847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 flipH="1" flipV="1">
            <a:off x="6400764" y="4052047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/>
          <p:cNvCxnSpPr/>
          <p:nvPr/>
        </p:nvCxnSpPr>
        <p:spPr>
          <a:xfrm flipH="1" flipV="1">
            <a:off x="6172156" y="5080783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/>
          <p:cNvCxnSpPr/>
          <p:nvPr/>
        </p:nvCxnSpPr>
        <p:spPr>
          <a:xfrm flipH="1" flipV="1">
            <a:off x="7315196" y="4052047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3" name="Flowchart: Card 232"/>
          <p:cNvSpPr/>
          <p:nvPr/>
        </p:nvSpPr>
        <p:spPr>
          <a:xfrm>
            <a:off x="6181653" y="5136663"/>
            <a:ext cx="1128713" cy="1034460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4" name="Flowchart: Card 233"/>
          <p:cNvSpPr/>
          <p:nvPr/>
        </p:nvSpPr>
        <p:spPr>
          <a:xfrm>
            <a:off x="6295957" y="5193815"/>
            <a:ext cx="1128713" cy="1034460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tlCol="0" anchor="b" anchorCtr="0"/>
          <a:lstStyle/>
          <a:p>
            <a:r>
              <a:rPr lang="en-US" altLang="zh-CN" sz="1000" dirty="0" smtClean="0">
                <a:solidFill>
                  <a:schemeClr val="tx1"/>
                </a:solidFill>
              </a:rPr>
              <a:t>Project 010</a:t>
            </a:r>
          </a:p>
          <a:p>
            <a:r>
              <a:rPr lang="en-US" altLang="zh-CN" sz="1000" dirty="0" err="1" smtClean="0">
                <a:solidFill>
                  <a:schemeClr val="tx1"/>
                </a:solidFill>
              </a:rPr>
              <a:t>tmpfolder</a:t>
            </a:r>
            <a:endParaRPr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235" name="Flowchart: Card 234"/>
          <p:cNvSpPr/>
          <p:nvPr/>
        </p:nvSpPr>
        <p:spPr>
          <a:xfrm>
            <a:off x="6481688" y="5237923"/>
            <a:ext cx="371476" cy="546234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N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36" name="Straight Connector 235"/>
          <p:cNvCxnSpPr/>
          <p:nvPr/>
        </p:nvCxnSpPr>
        <p:spPr>
          <a:xfrm flipH="1" flipV="1">
            <a:off x="6653146" y="5563424"/>
            <a:ext cx="209550" cy="177869"/>
          </a:xfrm>
          <a:prstGeom prst="line">
            <a:avLst/>
          </a:prstGeom>
          <a:solidFill>
            <a:srgbClr val="F8C59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7" name="Flowchart: Card 236"/>
          <p:cNvSpPr/>
          <p:nvPr/>
        </p:nvSpPr>
        <p:spPr>
          <a:xfrm>
            <a:off x="6819832" y="5333171"/>
            <a:ext cx="371476" cy="546234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2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38" name="Straight Connector 237"/>
          <p:cNvCxnSpPr/>
          <p:nvPr/>
        </p:nvCxnSpPr>
        <p:spPr>
          <a:xfrm flipH="1" flipV="1">
            <a:off x="6181653" y="5347459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 flipH="1" flipV="1">
            <a:off x="6405493" y="5142659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/>
          <p:cNvCxnSpPr/>
          <p:nvPr/>
        </p:nvCxnSpPr>
        <p:spPr>
          <a:xfrm flipH="1" flipV="1">
            <a:off x="6176885" y="6171395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/>
          <p:cNvCxnSpPr/>
          <p:nvPr/>
        </p:nvCxnSpPr>
        <p:spPr>
          <a:xfrm flipH="1" flipV="1">
            <a:off x="7319925" y="5142659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Arrow Connector 241"/>
          <p:cNvCxnSpPr>
            <a:stCxn id="193" idx="3"/>
          </p:cNvCxnSpPr>
          <p:nvPr/>
        </p:nvCxnSpPr>
        <p:spPr>
          <a:xfrm>
            <a:off x="6080243" y="3465633"/>
            <a:ext cx="22050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/>
          <p:cNvCxnSpPr/>
          <p:nvPr/>
        </p:nvCxnSpPr>
        <p:spPr>
          <a:xfrm>
            <a:off x="6075475" y="4532465"/>
            <a:ext cx="22050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/>
          <p:nvPr/>
        </p:nvCxnSpPr>
        <p:spPr>
          <a:xfrm>
            <a:off x="6075475" y="2446417"/>
            <a:ext cx="22050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/>
          <p:nvPr/>
        </p:nvCxnSpPr>
        <p:spPr>
          <a:xfrm>
            <a:off x="6085034" y="5603904"/>
            <a:ext cx="220505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7" name="Flowchart: Document 246"/>
          <p:cNvSpPr/>
          <p:nvPr/>
        </p:nvSpPr>
        <p:spPr>
          <a:xfrm>
            <a:off x="7629532" y="2038369"/>
            <a:ext cx="792000" cy="450912"/>
          </a:xfrm>
          <a:prstGeom prst="flowChartDocumen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46800" rIns="36000"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Subpage N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HTML or XML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48" name="Straight Connector 247"/>
          <p:cNvCxnSpPr/>
          <p:nvPr/>
        </p:nvCxnSpPr>
        <p:spPr>
          <a:xfrm>
            <a:off x="7740000" y="2392446"/>
            <a:ext cx="295280" cy="166659"/>
          </a:xfrm>
          <a:prstGeom prst="line">
            <a:avLst/>
          </a:prstGeom>
          <a:solidFill>
            <a:srgbClr val="F8C59E"/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9" name="Flowchart: Document 248"/>
          <p:cNvSpPr/>
          <p:nvPr/>
        </p:nvSpPr>
        <p:spPr>
          <a:xfrm>
            <a:off x="7924812" y="2333649"/>
            <a:ext cx="792000" cy="450912"/>
          </a:xfrm>
          <a:prstGeom prst="flowChartDocumen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46800" rIns="36000"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Subpage 2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HTML or XML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250" name="Flowchart: Document 249"/>
          <p:cNvSpPr/>
          <p:nvPr/>
        </p:nvSpPr>
        <p:spPr>
          <a:xfrm>
            <a:off x="7991484" y="2386033"/>
            <a:ext cx="792000" cy="450912"/>
          </a:xfrm>
          <a:prstGeom prst="flowChartDocumen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46800" rIns="36000" bIns="0" rtlCol="0" anchor="ctr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Project001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Subpage 1</a:t>
            </a:r>
          </a:p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HTML or XML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grpSp>
        <p:nvGrpSpPr>
          <p:cNvPr id="298" name="Group 297"/>
          <p:cNvGrpSpPr/>
          <p:nvPr/>
        </p:nvGrpSpPr>
        <p:grpSpPr>
          <a:xfrm>
            <a:off x="7632862" y="3105646"/>
            <a:ext cx="1153952" cy="798576"/>
            <a:chOff x="7632862" y="3105646"/>
            <a:chExt cx="1153952" cy="798576"/>
          </a:xfrm>
        </p:grpSpPr>
        <p:sp>
          <p:nvSpPr>
            <p:cNvPr id="252" name="Flowchart: Document 251"/>
            <p:cNvSpPr/>
            <p:nvPr/>
          </p:nvSpPr>
          <p:spPr>
            <a:xfrm>
              <a:off x="7632862" y="3105646"/>
              <a:ext cx="792000" cy="450912"/>
            </a:xfrm>
            <a:prstGeom prst="flowChartDocumen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N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253" name="Straight Connector 252"/>
            <p:cNvCxnSpPr/>
            <p:nvPr/>
          </p:nvCxnSpPr>
          <p:spPr>
            <a:xfrm>
              <a:off x="7743330" y="3459723"/>
              <a:ext cx="295280" cy="166659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Flowchart: Document 253"/>
            <p:cNvSpPr/>
            <p:nvPr/>
          </p:nvSpPr>
          <p:spPr>
            <a:xfrm>
              <a:off x="7928142" y="3400926"/>
              <a:ext cx="792000" cy="450912"/>
            </a:xfrm>
            <a:prstGeom prst="flowChartDocumen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2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255" name="Flowchart: Document 254"/>
            <p:cNvSpPr/>
            <p:nvPr/>
          </p:nvSpPr>
          <p:spPr>
            <a:xfrm>
              <a:off x="7994814" y="3453310"/>
              <a:ext cx="792000" cy="450912"/>
            </a:xfrm>
            <a:prstGeom prst="flowChartDocumen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bIns="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Project002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1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9" name="Group 298"/>
          <p:cNvGrpSpPr/>
          <p:nvPr/>
        </p:nvGrpSpPr>
        <p:grpSpPr>
          <a:xfrm>
            <a:off x="7611348" y="4194118"/>
            <a:ext cx="1153952" cy="798576"/>
            <a:chOff x="7611348" y="4194118"/>
            <a:chExt cx="1153952" cy="798576"/>
          </a:xfrm>
        </p:grpSpPr>
        <p:sp>
          <p:nvSpPr>
            <p:cNvPr id="257" name="Flowchart: Document 256"/>
            <p:cNvSpPr/>
            <p:nvPr/>
          </p:nvSpPr>
          <p:spPr>
            <a:xfrm>
              <a:off x="7611348" y="4194118"/>
              <a:ext cx="792000" cy="450912"/>
            </a:xfrm>
            <a:prstGeom prst="flowChartDocumen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N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258" name="Straight Connector 257"/>
            <p:cNvCxnSpPr/>
            <p:nvPr/>
          </p:nvCxnSpPr>
          <p:spPr>
            <a:xfrm>
              <a:off x="7721816" y="4548195"/>
              <a:ext cx="295280" cy="166659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Flowchart: Document 258"/>
            <p:cNvSpPr/>
            <p:nvPr/>
          </p:nvSpPr>
          <p:spPr>
            <a:xfrm>
              <a:off x="7906628" y="4489398"/>
              <a:ext cx="792000" cy="450912"/>
            </a:xfrm>
            <a:prstGeom prst="flowChartDocumen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2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260" name="Flowchart: Document 259"/>
            <p:cNvSpPr/>
            <p:nvPr/>
          </p:nvSpPr>
          <p:spPr>
            <a:xfrm>
              <a:off x="7973300" y="4541782"/>
              <a:ext cx="792000" cy="450912"/>
            </a:xfrm>
            <a:prstGeom prst="flowChartDocument">
              <a:avLst/>
            </a:prstGeom>
            <a:solidFill>
              <a:srgbClr val="F8C59E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bIns="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Project003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1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0" name="Group 299"/>
          <p:cNvGrpSpPr/>
          <p:nvPr/>
        </p:nvGrpSpPr>
        <p:grpSpPr>
          <a:xfrm>
            <a:off x="7629532" y="5256277"/>
            <a:ext cx="1153952" cy="798576"/>
            <a:chOff x="7629532" y="5256277"/>
            <a:chExt cx="1153952" cy="798576"/>
          </a:xfrm>
        </p:grpSpPr>
        <p:sp>
          <p:nvSpPr>
            <p:cNvPr id="262" name="Flowchart: Document 261"/>
            <p:cNvSpPr/>
            <p:nvPr/>
          </p:nvSpPr>
          <p:spPr>
            <a:xfrm>
              <a:off x="7629532" y="5256277"/>
              <a:ext cx="792000" cy="450912"/>
            </a:xfrm>
            <a:prstGeom prst="flowChartDocumen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N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263" name="Straight Connector 262"/>
            <p:cNvCxnSpPr/>
            <p:nvPr/>
          </p:nvCxnSpPr>
          <p:spPr>
            <a:xfrm>
              <a:off x="7740000" y="5610354"/>
              <a:ext cx="295280" cy="166659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Flowchart: Document 263"/>
            <p:cNvSpPr/>
            <p:nvPr/>
          </p:nvSpPr>
          <p:spPr>
            <a:xfrm>
              <a:off x="7924812" y="5551557"/>
              <a:ext cx="792000" cy="450912"/>
            </a:xfrm>
            <a:prstGeom prst="flowChartDocumen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2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265" name="Flowchart: Document 264"/>
            <p:cNvSpPr/>
            <p:nvPr/>
          </p:nvSpPr>
          <p:spPr>
            <a:xfrm>
              <a:off x="7991484" y="5603941"/>
              <a:ext cx="792000" cy="450912"/>
            </a:xfrm>
            <a:prstGeom prst="flowChartDocumen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46800" rIns="36000" bIns="0" rtlCol="0" anchor="ctr"/>
            <a:lstStyle/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Project010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Subpage 1</a:t>
              </a:r>
            </a:p>
            <a:p>
              <a:pPr algn="ctr"/>
              <a:r>
                <a:rPr lang="en-US" altLang="zh-CN" sz="900" dirty="0" smtClean="0">
                  <a:solidFill>
                    <a:schemeClr val="tx1"/>
                  </a:solidFill>
                </a:rPr>
                <a:t>HTML or XML</a:t>
              </a:r>
              <a:endParaRPr lang="zh-CN" altLang="en-US" sz="9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66" name="Straight Arrow Connector 265"/>
          <p:cNvCxnSpPr>
            <a:endCxn id="247" idx="1"/>
          </p:cNvCxnSpPr>
          <p:nvPr/>
        </p:nvCxnSpPr>
        <p:spPr>
          <a:xfrm flipV="1">
            <a:off x="7315196" y="2263825"/>
            <a:ext cx="314336" cy="4797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>
            <a:endCxn id="250" idx="1"/>
          </p:cNvCxnSpPr>
          <p:nvPr/>
        </p:nvCxnSpPr>
        <p:spPr>
          <a:xfrm>
            <a:off x="7300883" y="2611489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/>
          <p:cNvCxnSpPr/>
          <p:nvPr/>
        </p:nvCxnSpPr>
        <p:spPr>
          <a:xfrm>
            <a:off x="7238963" y="2549569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9" name="Flowchart: Card 268"/>
          <p:cNvSpPr/>
          <p:nvPr/>
        </p:nvSpPr>
        <p:spPr>
          <a:xfrm>
            <a:off x="6924678" y="2233633"/>
            <a:ext cx="371476" cy="546234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1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70" name="Straight Arrow Connector 269"/>
          <p:cNvCxnSpPr/>
          <p:nvPr/>
        </p:nvCxnSpPr>
        <p:spPr>
          <a:xfrm flipV="1">
            <a:off x="7315171" y="3376180"/>
            <a:ext cx="314336" cy="4797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/>
          <p:cNvCxnSpPr/>
          <p:nvPr/>
        </p:nvCxnSpPr>
        <p:spPr>
          <a:xfrm>
            <a:off x="7300858" y="3723844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/>
          <p:cNvCxnSpPr/>
          <p:nvPr/>
        </p:nvCxnSpPr>
        <p:spPr>
          <a:xfrm>
            <a:off x="7238938" y="3633348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3" name="Flowchart: Card 272"/>
          <p:cNvSpPr/>
          <p:nvPr/>
        </p:nvSpPr>
        <p:spPr>
          <a:xfrm>
            <a:off x="6929407" y="3293604"/>
            <a:ext cx="371476" cy="546234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1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74" name="Straight Arrow Connector 273"/>
          <p:cNvCxnSpPr/>
          <p:nvPr/>
        </p:nvCxnSpPr>
        <p:spPr>
          <a:xfrm flipV="1">
            <a:off x="7300947" y="4422089"/>
            <a:ext cx="314336" cy="4797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Arrow Connector 274"/>
          <p:cNvCxnSpPr/>
          <p:nvPr/>
        </p:nvCxnSpPr>
        <p:spPr>
          <a:xfrm>
            <a:off x="7286634" y="4769753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/>
          <p:cNvCxnSpPr/>
          <p:nvPr/>
        </p:nvCxnSpPr>
        <p:spPr>
          <a:xfrm>
            <a:off x="7224714" y="4679257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/>
          <p:cNvCxnSpPr/>
          <p:nvPr/>
        </p:nvCxnSpPr>
        <p:spPr>
          <a:xfrm flipV="1">
            <a:off x="7315171" y="5531387"/>
            <a:ext cx="314336" cy="4797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/>
          <p:cNvCxnSpPr/>
          <p:nvPr/>
        </p:nvCxnSpPr>
        <p:spPr>
          <a:xfrm>
            <a:off x="7300858" y="5879051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/>
          <p:cNvCxnSpPr/>
          <p:nvPr/>
        </p:nvCxnSpPr>
        <p:spPr>
          <a:xfrm>
            <a:off x="7238938" y="5788555"/>
            <a:ext cx="690601" cy="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0" name="Flowchart: Card 279"/>
          <p:cNvSpPr/>
          <p:nvPr/>
        </p:nvSpPr>
        <p:spPr>
          <a:xfrm>
            <a:off x="6919848" y="5447475"/>
            <a:ext cx="371476" cy="546234"/>
          </a:xfrm>
          <a:prstGeom prst="flowChartPunchedCar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1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281" name="Flowchart: Card 280"/>
          <p:cNvSpPr/>
          <p:nvPr/>
        </p:nvSpPr>
        <p:spPr>
          <a:xfrm>
            <a:off x="6915119" y="4356863"/>
            <a:ext cx="371476" cy="54623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en-US" altLang="zh-CN" sz="900" dirty="0" smtClean="0">
                <a:solidFill>
                  <a:schemeClr val="tx1"/>
                </a:solidFill>
              </a:rPr>
              <a:t>View 1</a:t>
            </a:r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282" name="TextBox 281"/>
          <p:cNvSpPr txBox="1"/>
          <p:nvPr/>
        </p:nvSpPr>
        <p:spPr>
          <a:xfrm>
            <a:off x="7558093" y="1300169"/>
            <a:ext cx="12430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/>
              <a:t>Output</a:t>
            </a:r>
          </a:p>
          <a:p>
            <a:pPr algn="ctr"/>
            <a:r>
              <a:rPr lang="en-US" altLang="zh-CN" sz="1200" dirty="0" smtClean="0"/>
              <a:t>HTML or XML</a:t>
            </a:r>
            <a:endParaRPr lang="zh-CN" altLang="en-US" sz="1200" dirty="0"/>
          </a:p>
        </p:txBody>
      </p:sp>
      <p:sp>
        <p:nvSpPr>
          <p:cNvPr id="283" name="TextBox 282"/>
          <p:cNvSpPr txBox="1"/>
          <p:nvPr/>
        </p:nvSpPr>
        <p:spPr>
          <a:xfrm>
            <a:off x="3314682" y="1290690"/>
            <a:ext cx="1243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/>
              <a:t>Datasets</a:t>
            </a:r>
            <a:endParaRPr lang="zh-CN" altLang="en-US" sz="1200" dirty="0"/>
          </a:p>
        </p:txBody>
      </p:sp>
      <p:sp>
        <p:nvSpPr>
          <p:cNvPr id="284" name="TextBox 283"/>
          <p:cNvSpPr txBox="1"/>
          <p:nvPr/>
        </p:nvSpPr>
        <p:spPr>
          <a:xfrm>
            <a:off x="3793322" y="1747229"/>
            <a:ext cx="1243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/>
              <a:t>BDs Structure</a:t>
            </a:r>
            <a:endParaRPr lang="zh-CN" altLang="en-US" sz="1200" dirty="0"/>
          </a:p>
        </p:txBody>
      </p:sp>
      <p:sp>
        <p:nvSpPr>
          <p:cNvPr id="285" name="TextBox 284"/>
          <p:cNvSpPr txBox="1"/>
          <p:nvPr/>
        </p:nvSpPr>
        <p:spPr>
          <a:xfrm>
            <a:off x="2693189" y="1722499"/>
            <a:ext cx="1243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/>
              <a:t>Subject-level</a:t>
            </a:r>
          </a:p>
          <a:p>
            <a:pPr algn="ctr"/>
            <a:r>
              <a:rPr lang="en-US" altLang="zh-CN" sz="1200" dirty="0" smtClean="0"/>
              <a:t>Structure</a:t>
            </a:r>
            <a:endParaRPr lang="zh-CN" altLang="en-US" sz="1200" dirty="0"/>
          </a:p>
        </p:txBody>
      </p:sp>
      <p:cxnSp>
        <p:nvCxnSpPr>
          <p:cNvPr id="286" name="Shape 285"/>
          <p:cNvCxnSpPr/>
          <p:nvPr/>
        </p:nvCxnSpPr>
        <p:spPr>
          <a:xfrm flipV="1">
            <a:off x="4579530" y="6387711"/>
            <a:ext cx="3614355" cy="116544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7" name="TextBox 286"/>
          <p:cNvSpPr txBox="1"/>
          <p:nvPr/>
        </p:nvSpPr>
        <p:spPr>
          <a:xfrm>
            <a:off x="564819" y="1310505"/>
            <a:ext cx="12430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/>
              <a:t>Input</a:t>
            </a:r>
          </a:p>
          <a:p>
            <a:pPr algn="ctr"/>
            <a:r>
              <a:rPr lang="en-US" altLang="zh-CN" sz="1200" dirty="0" err="1" smtClean="0"/>
              <a:t>Xls</a:t>
            </a:r>
            <a:r>
              <a:rPr lang="en-US" altLang="zh-CN" sz="1200" dirty="0" smtClean="0"/>
              <a:t> or Folders</a:t>
            </a:r>
            <a:endParaRPr lang="zh-CN" altLang="en-US" sz="1200" dirty="0"/>
          </a:p>
        </p:txBody>
      </p:sp>
      <p:cxnSp>
        <p:nvCxnSpPr>
          <p:cNvPr id="288" name="Straight Arrow Connector 287"/>
          <p:cNvCxnSpPr>
            <a:endCxn id="198" idx="3"/>
          </p:cNvCxnSpPr>
          <p:nvPr/>
        </p:nvCxnSpPr>
        <p:spPr>
          <a:xfrm flipH="1">
            <a:off x="5907732" y="2665563"/>
            <a:ext cx="393055" cy="27743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>
            <a:endCxn id="199" idx="3"/>
          </p:cNvCxnSpPr>
          <p:nvPr/>
        </p:nvCxnSpPr>
        <p:spPr>
          <a:xfrm flipH="1">
            <a:off x="5918834" y="3678762"/>
            <a:ext cx="381953" cy="2969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/>
          <p:cNvCxnSpPr>
            <a:endCxn id="200" idx="3"/>
          </p:cNvCxnSpPr>
          <p:nvPr/>
        </p:nvCxnSpPr>
        <p:spPr>
          <a:xfrm flipH="1">
            <a:off x="5918834" y="4769753"/>
            <a:ext cx="367626" cy="26587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>
            <a:endCxn id="201" idx="3"/>
          </p:cNvCxnSpPr>
          <p:nvPr/>
        </p:nvCxnSpPr>
        <p:spPr>
          <a:xfrm flipH="1">
            <a:off x="5923075" y="5891904"/>
            <a:ext cx="363385" cy="21845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2" name="TextBox 291"/>
          <p:cNvSpPr txBox="1"/>
          <p:nvPr/>
        </p:nvSpPr>
        <p:spPr>
          <a:xfrm>
            <a:off x="7579442" y="6110712"/>
            <a:ext cx="1243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/>
              <a:t>Home page</a:t>
            </a:r>
            <a:endParaRPr lang="zh-CN" altLang="en-US" sz="1200" dirty="0"/>
          </a:p>
        </p:txBody>
      </p:sp>
      <p:sp>
        <p:nvSpPr>
          <p:cNvPr id="293" name="Flowchart: Card 292"/>
          <p:cNvSpPr/>
          <p:nvPr/>
        </p:nvSpPr>
        <p:spPr>
          <a:xfrm>
            <a:off x="189525" y="5827186"/>
            <a:ext cx="992031" cy="706424"/>
          </a:xfrm>
          <a:prstGeom prst="flowChartPunchedCard">
            <a:avLst/>
          </a:prstGeom>
          <a:solidFill>
            <a:srgbClr val="F8C59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</a:rPr>
              <a:t>Projects Folder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cxnSp>
        <p:nvCxnSpPr>
          <p:cNvPr id="294" name="Straight Connector 293"/>
          <p:cNvCxnSpPr/>
          <p:nvPr/>
        </p:nvCxnSpPr>
        <p:spPr>
          <a:xfrm flipH="1" flipV="1">
            <a:off x="271456" y="5786574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/>
          <p:cNvCxnSpPr/>
          <p:nvPr/>
        </p:nvCxnSpPr>
        <p:spPr>
          <a:xfrm flipH="1" flipV="1">
            <a:off x="80944" y="5924686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Connector 295"/>
          <p:cNvCxnSpPr/>
          <p:nvPr/>
        </p:nvCxnSpPr>
        <p:spPr>
          <a:xfrm flipH="1" flipV="1">
            <a:off x="1052528" y="5781806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Connector 296"/>
          <p:cNvCxnSpPr/>
          <p:nvPr/>
        </p:nvCxnSpPr>
        <p:spPr>
          <a:xfrm flipH="1" flipV="1">
            <a:off x="66656" y="6481918"/>
            <a:ext cx="114304" cy="47632"/>
          </a:xfrm>
          <a:prstGeom prst="line">
            <a:avLst/>
          </a:prstGeom>
          <a:solidFill>
            <a:srgbClr val="F8C59E"/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46" name="Slide Number Placeholder 24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19</a:t>
            </a:fld>
            <a:endParaRPr lang="en-GB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6475"/>
            <a:ext cx="6513513" cy="755650"/>
          </a:xfrm>
        </p:spPr>
        <p:txBody>
          <a:bodyPr/>
          <a:lstStyle/>
          <a:p>
            <a:r>
              <a:rPr lang="en-US" altLang="zh-CN" dirty="0" smtClean="0"/>
              <a:t>Efficiency and accuracy </a:t>
            </a:r>
            <a:r>
              <a:rPr lang="en-SG" altLang="zh-CN" dirty="0" smtClean="0"/>
              <a:t>( 5/5 )</a:t>
            </a:r>
            <a:br>
              <a:rPr lang="en-SG" altLang="zh-CN" dirty="0" smtClean="0"/>
            </a:br>
            <a:endParaRPr lang="en-SG" altLang="zh-C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352925"/>
            <a:ext cx="63627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613" y="1762125"/>
            <a:ext cx="631507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20</a:t>
            </a:fld>
            <a:endParaRPr lang="en-GB" altLang="zh-CN"/>
          </a:p>
        </p:txBody>
      </p:sp>
    </p:spTree>
  </p:cSld>
  <p:clrMapOvr>
    <a:masterClrMapping/>
  </p:clrMapOvr>
  <p:transition advTm="84225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6475"/>
            <a:ext cx="6513513" cy="736600"/>
          </a:xfrm>
        </p:spPr>
        <p:txBody>
          <a:bodyPr/>
          <a:lstStyle/>
          <a:p>
            <a:r>
              <a:rPr lang="en-US" altLang="zh-CN" dirty="0" smtClean="0"/>
              <a:t>Summary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43075"/>
            <a:ext cx="7620000" cy="473392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dirty="0" smtClean="0"/>
              <a:t>By using this system, it has been demonstrated that we could reach our GOALs :</a:t>
            </a:r>
            <a:endParaRPr lang="en-US" altLang="zh-CN" dirty="0" smtClean="0"/>
          </a:p>
          <a:p>
            <a:pPr marL="180975" lvl="1"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zh-CN" dirty="0" smtClean="0"/>
              <a:t>Providing up-to-date information of projects progress</a:t>
            </a:r>
          </a:p>
          <a:p>
            <a:r>
              <a:rPr lang="en-US" altLang="zh-CN" sz="1600" dirty="0" smtClean="0"/>
              <a:t>Reducing time and costs</a:t>
            </a:r>
          </a:p>
          <a:p>
            <a:r>
              <a:rPr lang="en-US" altLang="zh-CN" sz="1600" dirty="0" smtClean="0"/>
              <a:t>Improving efficiency and accuracy</a:t>
            </a:r>
          </a:p>
          <a:p>
            <a:pPr marL="180975" lvl="1"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zh-CN" dirty="0" smtClean="0">
                <a:solidFill>
                  <a:srgbClr val="FF0000"/>
                </a:solidFill>
              </a:rPr>
              <a:t>Collecting data/information from different projects and making a follow-up analysis to benefit management team making decisions of future work</a:t>
            </a:r>
          </a:p>
          <a:p>
            <a:pPr marL="180975" lvl="1">
              <a:spcBef>
                <a:spcPts val="1200"/>
              </a:spcBef>
              <a:buFont typeface="Wingdings" pitchFamily="2" charset="2"/>
              <a:buChar char="§"/>
            </a:pPr>
            <a:endParaRPr lang="en-US" altLang="zh-CN" dirty="0" smtClean="0"/>
          </a:p>
          <a:p>
            <a:endParaRPr lang="zh-CN" altLang="en-US" dirty="0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21</a:t>
            </a:fld>
            <a:endParaRPr lang="en-GB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7488"/>
            <a:ext cx="8262938" cy="5075237"/>
          </a:xfrm>
        </p:spPr>
        <p:txBody>
          <a:bodyPr/>
          <a:lstStyle/>
          <a:p>
            <a:pPr>
              <a:buFont typeface="Arial" pitchFamily="34" charset="0"/>
              <a:buChar char="▪"/>
            </a:pPr>
            <a:r>
              <a:rPr lang="en-US" altLang="zh-CN" b="1" dirty="0" smtClean="0">
                <a:ea typeface="宋体" pitchFamily="2" charset="-122"/>
              </a:rPr>
              <a:t>Optimization activation mechanisms</a:t>
            </a:r>
          </a:p>
          <a:p>
            <a:pPr lvl="1"/>
            <a:r>
              <a:rPr lang="en-US" altLang="zh-CN" dirty="0" smtClean="0"/>
              <a:t>A Web-page SAS Editor and Submit without local SAS website system has been developed well based on JavaScript and JAVA.</a:t>
            </a:r>
          </a:p>
          <a:p>
            <a:pPr lvl="1"/>
            <a:r>
              <a:rPr lang="en-US" altLang="zh-CN" dirty="0" smtClean="0"/>
              <a:t>Integrate Tracking System and Web-page SAS function</a:t>
            </a:r>
          </a:p>
          <a:p>
            <a:pPr lvl="2"/>
            <a:r>
              <a:rPr lang="en-US" altLang="zh-CN" sz="1600" dirty="0" smtClean="0"/>
              <a:t>User can get the latest information by clicking on a button on the Webpage instead of by running programs.</a:t>
            </a:r>
          </a:p>
          <a:p>
            <a:pPr lvl="2"/>
            <a:r>
              <a:rPr lang="en-US" altLang="zh-CN" sz="1600" dirty="0" smtClean="0"/>
              <a:t>Administrator will be able to develop program on Webpage to explore advanced functions.</a:t>
            </a:r>
          </a:p>
          <a:p>
            <a:pPr lvl="2"/>
            <a:r>
              <a:rPr lang="en-US" altLang="zh-CN" sz="1600" dirty="0" smtClean="0"/>
              <a:t>Administrator could implement more tracking functions on Webpage by using Web-page SAS Editor.</a:t>
            </a:r>
          </a:p>
          <a:p>
            <a:pPr lvl="1"/>
            <a:r>
              <a:rPr lang="en-US" altLang="zh-CN" dirty="0" smtClean="0"/>
              <a:t>Expend functions and have the system utilized across departments/organizations</a:t>
            </a:r>
          </a:p>
          <a:p>
            <a:pPr lvl="2"/>
            <a:r>
              <a:rPr lang="en-US" altLang="zh-CN" sz="1600" dirty="0" smtClean="0"/>
              <a:t>Improve efficiencies per tracking, organizing, and reminding purposes.</a:t>
            </a:r>
          </a:p>
          <a:p>
            <a:pPr lvl="2"/>
            <a:r>
              <a:rPr lang="en-US" altLang="zh-CN" sz="1600" dirty="0" smtClean="0"/>
              <a:t>Could be integrated into other system to reach more achievements. </a:t>
            </a:r>
          </a:p>
          <a:p>
            <a:pPr lvl="2">
              <a:buFont typeface="Wingdings" pitchFamily="2" charset="2"/>
              <a:buChar char="ü"/>
            </a:pPr>
            <a:endParaRPr lang="en-US" altLang="zh-CN" dirty="0" smtClean="0">
              <a:ea typeface="宋体" pitchFamily="2" charset="-122"/>
            </a:endParaRPr>
          </a:p>
          <a:p>
            <a:pPr lvl="2">
              <a:buFont typeface="Wingdings" pitchFamily="2" charset="2"/>
              <a:buChar char="ü"/>
            </a:pPr>
            <a:endParaRPr lang="en-US" altLang="zh-CN" dirty="0" smtClean="0">
              <a:ea typeface="宋体" pitchFamily="2" charset="-122"/>
            </a:endParaRPr>
          </a:p>
          <a:p>
            <a:pPr lvl="2">
              <a:buFont typeface="Arial" pitchFamily="34" charset="0"/>
              <a:buNone/>
            </a:pPr>
            <a:endParaRPr lang="en-US" altLang="zh-CN" dirty="0" smtClean="0">
              <a:ea typeface="宋体" pitchFamily="2" charset="-12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22</a:t>
            </a:fld>
            <a:endParaRPr lang="en-GB" altLang="zh-CN"/>
          </a:p>
        </p:txBody>
      </p:sp>
      <p:sp>
        <p:nvSpPr>
          <p:cNvPr id="21507" name="Rectangle 2"/>
          <p:cNvSpPr txBox="1">
            <a:spLocks noChangeArrowheads="1"/>
          </p:cNvSpPr>
          <p:nvPr/>
        </p:nvSpPr>
        <p:spPr bwMode="auto">
          <a:xfrm>
            <a:off x="457200" y="920750"/>
            <a:ext cx="77597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altLang="zh-CN" sz="2800" b="1" dirty="0">
                <a:solidFill>
                  <a:schemeClr val="tx2"/>
                </a:solidFill>
              </a:rPr>
              <a:t>Prospect</a:t>
            </a:r>
          </a:p>
          <a:p>
            <a:endParaRPr lang="en-SG" altLang="zh-CN" sz="2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7275" y="2519363"/>
            <a:ext cx="6510338" cy="4462462"/>
          </a:xfrm>
        </p:spPr>
        <p:txBody>
          <a:bodyPr/>
          <a:lstStyle/>
          <a:p>
            <a:pPr algn="ctr">
              <a:buNone/>
            </a:pPr>
            <a:r>
              <a:rPr lang="en-US" altLang="zh-CN" sz="6600" dirty="0" smtClean="0"/>
              <a:t>Thank you !</a:t>
            </a:r>
          </a:p>
          <a:p>
            <a:pPr algn="ctr">
              <a:buNone/>
            </a:pPr>
            <a:r>
              <a:rPr lang="en-GB" altLang="zh-CN" sz="2000" i="1" dirty="0" smtClean="0">
                <a:ea typeface="宋体" pitchFamily="2" charset="-122"/>
              </a:rPr>
              <a:t>Email: </a:t>
            </a:r>
          </a:p>
          <a:p>
            <a:pPr algn="ctr">
              <a:buNone/>
            </a:pPr>
            <a:r>
              <a:rPr lang="en-GB" altLang="zh-CN" sz="2000" i="1" dirty="0" smtClean="0">
                <a:ea typeface="宋体" pitchFamily="2" charset="-122"/>
                <a:hlinkClick r:id="rId3"/>
              </a:rPr>
              <a:t>Zheng.Wang@Merckgroup.com</a:t>
            </a:r>
            <a:endParaRPr lang="en-GB" altLang="zh-CN" sz="2000" i="1" dirty="0" smtClean="0">
              <a:ea typeface="宋体" pitchFamily="2" charset="-122"/>
            </a:endParaRPr>
          </a:p>
          <a:p>
            <a:pPr algn="ctr">
              <a:buNone/>
            </a:pPr>
            <a:r>
              <a:rPr lang="en-GB" altLang="zh-CN" sz="2000" i="1" dirty="0" smtClean="0">
                <a:ea typeface="宋体" pitchFamily="2" charset="-122"/>
                <a:hlinkClick r:id="rId4"/>
              </a:rPr>
              <a:t>Yuntian.A.Zhao@Merckgroup.com</a:t>
            </a:r>
            <a:endParaRPr lang="en-GB" altLang="zh-CN" sz="2000" i="1" dirty="0" smtClean="0">
              <a:ea typeface="宋体" pitchFamily="2" charset="-122"/>
            </a:endParaRPr>
          </a:p>
          <a:p>
            <a:pPr algn="ctr">
              <a:buNone/>
            </a:pPr>
            <a:r>
              <a:rPr lang="en-GB" altLang="zh-CN" sz="2000" dirty="0" smtClean="0">
                <a:ea typeface="宋体" pitchFamily="2" charset="-122"/>
                <a:hlinkClick r:id="rId5"/>
              </a:rPr>
              <a:t>Yanhong.Li</a:t>
            </a:r>
            <a:r>
              <a:rPr lang="en-GB" altLang="zh-CN" sz="2000" i="1" dirty="0" smtClean="0">
                <a:ea typeface="宋体" pitchFamily="2" charset="-122"/>
                <a:hlinkClick r:id="rId5"/>
              </a:rPr>
              <a:t>@Merckgroup.com</a:t>
            </a:r>
            <a:endParaRPr lang="en-GB" altLang="zh-CN" sz="2000" i="1" dirty="0" smtClean="0">
              <a:ea typeface="宋体" pitchFamily="2" charset="-122"/>
            </a:endParaRPr>
          </a:p>
          <a:p>
            <a:pPr algn="ctr">
              <a:buNone/>
            </a:pPr>
            <a:endParaRPr lang="en-GB" altLang="zh-CN" sz="2000" i="1" dirty="0" smtClean="0">
              <a:ea typeface="宋体" pitchFamily="2" charset="-122"/>
            </a:endParaRPr>
          </a:p>
          <a:p>
            <a:pPr algn="ctr">
              <a:buNone/>
            </a:pPr>
            <a:endParaRPr lang="zh-CN" altLang="en-US" sz="6600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01688" y="6588125"/>
            <a:ext cx="3694112" cy="215900"/>
          </a:xfrm>
          <a:noFill/>
        </p:spPr>
        <p:txBody>
          <a:bodyPr/>
          <a:lstStyle/>
          <a:p>
            <a:r>
              <a:rPr lang="en-GB" altLang="zh-CN" smtClean="0">
                <a:ea typeface="宋体" pitchFamily="2" charset="-122"/>
              </a:rPr>
              <a:t>A web based Project Management and  Tracking System  </a:t>
            </a:r>
            <a:r>
              <a:rPr lang="en-GB" altLang="zh-CN" smtClean="0">
                <a:latin typeface="Arial" pitchFamily="34" charset="0"/>
                <a:ea typeface="宋体" pitchFamily="2" charset="-122"/>
              </a:rPr>
              <a:t>|  06 July 2012</a:t>
            </a:r>
            <a:endParaRPr lang="en-GB" altLang="zh-CN" dirty="0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51B0798-1BB3-40B6-874F-24F67AEF5061}" type="slidenum">
              <a:rPr lang="en-GB" altLang="zh-CN" smtClean="0"/>
              <a:pPr>
                <a:defRPr/>
              </a:pPr>
              <a:t>23</a:t>
            </a:fld>
            <a:endParaRPr lang="en-GB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heme/theme1.xml><?xml version="1.0" encoding="utf-8"?>
<a:theme xmlns:a="http://schemas.openxmlformats.org/drawingml/2006/main" name="Merck Serono">
  <a:themeElements>
    <a:clrScheme name="Merck Serono 1">
      <a:dk1>
        <a:srgbClr val="000000"/>
      </a:dk1>
      <a:lt1>
        <a:srgbClr val="FFFFFF"/>
      </a:lt1>
      <a:dk2>
        <a:srgbClr val="0033AB"/>
      </a:dk2>
      <a:lt2>
        <a:srgbClr val="CCD6EE"/>
      </a:lt2>
      <a:accent1>
        <a:srgbClr val="7B9ACC"/>
      </a:accent1>
      <a:accent2>
        <a:srgbClr val="0033AB"/>
      </a:accent2>
      <a:accent3>
        <a:srgbClr val="FFFFFF"/>
      </a:accent3>
      <a:accent4>
        <a:srgbClr val="000000"/>
      </a:accent4>
      <a:accent5>
        <a:srgbClr val="BFCAE2"/>
      </a:accent5>
      <a:accent6>
        <a:srgbClr val="002D9B"/>
      </a:accent6>
      <a:hlink>
        <a:srgbClr val="F7B512"/>
      </a:hlink>
      <a:folHlink>
        <a:srgbClr val="CF142B"/>
      </a:folHlink>
    </a:clrScheme>
    <a:fontScheme name="Merck Serono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erck Serono 1">
        <a:dk1>
          <a:srgbClr val="000000"/>
        </a:dk1>
        <a:lt1>
          <a:srgbClr val="FFFFFF"/>
        </a:lt1>
        <a:dk2>
          <a:srgbClr val="0033AB"/>
        </a:dk2>
        <a:lt2>
          <a:srgbClr val="CCD6EE"/>
        </a:lt2>
        <a:accent1>
          <a:srgbClr val="7B9ACC"/>
        </a:accent1>
        <a:accent2>
          <a:srgbClr val="0033AB"/>
        </a:accent2>
        <a:accent3>
          <a:srgbClr val="FFFFFF"/>
        </a:accent3>
        <a:accent4>
          <a:srgbClr val="000000"/>
        </a:accent4>
        <a:accent5>
          <a:srgbClr val="BFCAE2"/>
        </a:accent5>
        <a:accent6>
          <a:srgbClr val="002D9B"/>
        </a:accent6>
        <a:hlink>
          <a:srgbClr val="F7B512"/>
        </a:hlink>
        <a:folHlink>
          <a:srgbClr val="CF142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15904</TotalTime>
  <Words>2060</Words>
  <Application>Microsoft Office PowerPoint</Application>
  <PresentationFormat>On-screen Show (4:3)</PresentationFormat>
  <Paragraphs>608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Merck Serono</vt:lpstr>
      <vt:lpstr>A web based Project Management and  Tracking System</vt:lpstr>
      <vt:lpstr>Outline</vt:lpstr>
      <vt:lpstr>Motivation - Time is money…</vt:lpstr>
      <vt:lpstr>Introduction </vt:lpstr>
      <vt:lpstr>What do we do?</vt:lpstr>
      <vt:lpstr>Why do we need such a System? </vt:lpstr>
      <vt:lpstr>What does the System do?</vt:lpstr>
      <vt:lpstr>Slide 8</vt:lpstr>
      <vt:lpstr>Slide 9</vt:lpstr>
      <vt:lpstr>Slide 10</vt:lpstr>
      <vt:lpstr>Slide 11</vt:lpstr>
      <vt:lpstr>Working process ( 5/7 ) </vt:lpstr>
      <vt:lpstr>Slide 13</vt:lpstr>
      <vt:lpstr>Slide 14</vt:lpstr>
      <vt:lpstr>Slide 15</vt:lpstr>
      <vt:lpstr>Slide 16</vt:lpstr>
      <vt:lpstr>Slide 17</vt:lpstr>
      <vt:lpstr>Efficiency and accuracy ( 3/5 ) </vt:lpstr>
      <vt:lpstr>Slide 19</vt:lpstr>
      <vt:lpstr>Efficiency and accuracy ( 5/5 ) </vt:lpstr>
      <vt:lpstr>Summary</vt:lpstr>
      <vt:lpstr>Slide 22</vt:lpstr>
      <vt:lpstr>Slide 23</vt:lpstr>
    </vt:vector>
  </TitlesOfParts>
  <Company>Merck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Merck Serono</dc:title>
  <dc:subject>PowerPoint Template</dc:subject>
  <dc:creator>Li Lion</dc:creator>
  <cp:lastModifiedBy>M178831</cp:lastModifiedBy>
  <cp:revision>766</cp:revision>
  <dcterms:created xsi:type="dcterms:W3CDTF">2009-12-14T11:09:06Z</dcterms:created>
  <dcterms:modified xsi:type="dcterms:W3CDTF">2012-07-05T08:49:15Z</dcterms:modified>
</cp:coreProperties>
</file>