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notesMasterIdLst>
    <p:notesMasterId r:id="rId18"/>
  </p:notesMasterIdLst>
  <p:handoutMasterIdLst>
    <p:handoutMasterId r:id="rId19"/>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0"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6" autoAdjust="0"/>
    <p:restoredTop sz="94671" autoAdjust="0"/>
  </p:normalViewPr>
  <p:slideViewPr>
    <p:cSldViewPr>
      <p:cViewPr varScale="1">
        <p:scale>
          <a:sx n="112" d="100"/>
          <a:sy n="112" d="100"/>
        </p:scale>
        <p:origin x="-159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smtClean="0"/>
              <a:t>PharmaSUG China 1st Conference, 2012</a:t>
            </a: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16ED0AC-7DB7-45C8-9EB5-A81B8B284E7C}" type="datetimeFigureOut">
              <a:rPr lang="en-US" smtClean="0"/>
              <a:pPr/>
              <a:t>6/14/2012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337D719-7F98-49B4-9050-2E71468EBA0E}" type="slidenum">
              <a:rPr lang="en-US" smtClean="0"/>
              <a:pPr/>
              <a:t>‹#›</a:t>
            </a:fld>
            <a:endParaRPr lang="en-US"/>
          </a:p>
        </p:txBody>
      </p:sp>
    </p:spTree>
    <p:extLst>
      <p:ext uri="{BB962C8B-B14F-4D97-AF65-F5344CB8AC3E}">
        <p14:creationId xmlns="" xmlns:p14="http://schemas.microsoft.com/office/powerpoint/2010/main" val="389465195"/>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smtClean="0"/>
              <a:t>PharmaSUG China 1st Conference, 2012</a:t>
            </a: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E91D1B-C825-45A3-A62A-F72DBE105518}" type="datetimeFigureOut">
              <a:rPr lang="en-US" smtClean="0"/>
              <a:pPr/>
              <a:t>6/14/2012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391ABC-8F72-4444-80B7-5FFBA3B51D5F}" type="slidenum">
              <a:rPr lang="en-US" smtClean="0"/>
              <a:pPr/>
              <a:t>‹#›</a:t>
            </a:fld>
            <a:endParaRPr lang="en-US"/>
          </a:p>
        </p:txBody>
      </p:sp>
    </p:spTree>
    <p:extLst>
      <p:ext uri="{BB962C8B-B14F-4D97-AF65-F5344CB8AC3E}">
        <p14:creationId xmlns="" xmlns:p14="http://schemas.microsoft.com/office/powerpoint/2010/main" val="1652854857"/>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A391ABC-8F72-4444-80B7-5FFBA3B51D5F}" type="slidenum">
              <a:rPr lang="en-US" smtClean="0"/>
              <a:pPr/>
              <a:t>1</a:t>
            </a:fld>
            <a:endParaRPr lang="en-US"/>
          </a:p>
        </p:txBody>
      </p:sp>
      <p:sp>
        <p:nvSpPr>
          <p:cNvPr id="5" name="Header Placeholder 4"/>
          <p:cNvSpPr>
            <a:spLocks noGrp="1"/>
          </p:cNvSpPr>
          <p:nvPr>
            <p:ph type="hdr" sz="quarter" idx="11"/>
          </p:nvPr>
        </p:nvSpPr>
        <p:spPr/>
        <p:txBody>
          <a:bodyPr/>
          <a:lstStyle/>
          <a:p>
            <a:r>
              <a:rPr lang="en-US" smtClean="0"/>
              <a:t>PharmaSUG China 1st Conference, 2012</a:t>
            </a:r>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08414815-0A5B-47A0-8A91-AB5E25D744B6}" type="datetime1">
              <a:rPr lang="en-US" smtClean="0"/>
              <a:pPr/>
              <a:t>6/14/2012</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r>
              <a:rPr lang="en-US" smtClean="0"/>
              <a:t>PharmaSUG China 1st Conference, 2012</a:t>
            </a:r>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9874ED1-919C-4FD1-BDD6-CA78BCC2FCF6}"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4FD93160-D5D3-4C41-87B6-296FEC8CEE6D}" type="datetime1">
              <a:rPr lang="en-US" smtClean="0"/>
              <a:pPr/>
              <a:t>6/14/2012</a:t>
            </a:fld>
            <a:endParaRPr lang="en-US"/>
          </a:p>
        </p:txBody>
      </p:sp>
      <p:sp>
        <p:nvSpPr>
          <p:cNvPr id="9" name="Slide Number Placeholder 8"/>
          <p:cNvSpPr>
            <a:spLocks noGrp="1"/>
          </p:cNvSpPr>
          <p:nvPr>
            <p:ph type="sldNum" sz="quarter" idx="15"/>
          </p:nvPr>
        </p:nvSpPr>
        <p:spPr/>
        <p:txBody>
          <a:bodyPr rtlCol="0"/>
          <a:lstStyle/>
          <a:p>
            <a:fld id="{B9874ED1-919C-4FD1-BDD6-CA78BCC2FCF6}" type="slidenum">
              <a:rPr lang="en-US" smtClean="0"/>
              <a:pPr/>
              <a:t>‹#›</a:t>
            </a:fld>
            <a:endParaRPr lang="en-US"/>
          </a:p>
        </p:txBody>
      </p:sp>
      <p:sp>
        <p:nvSpPr>
          <p:cNvPr id="10" name="Footer Placeholder 9"/>
          <p:cNvSpPr>
            <a:spLocks noGrp="1"/>
          </p:cNvSpPr>
          <p:nvPr>
            <p:ph type="ftr" sz="quarter" idx="16"/>
          </p:nvPr>
        </p:nvSpPr>
        <p:spPr/>
        <p:txBody>
          <a:bodyPr rtlCol="0"/>
          <a:lstStyle/>
          <a:p>
            <a:r>
              <a:rPr lang="en-US" smtClean="0"/>
              <a:t>PharmaSUG China 1st Conference, 2012</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C4693C30-FD69-4A02-AE90-0D0418DECF97}" type="datetime1">
              <a:rPr lang="en-US" smtClean="0"/>
              <a:pPr/>
              <a:t>6/14/2012</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r>
              <a:rPr lang="en-US" smtClean="0"/>
              <a:t>PharmaSUG China 1st Conference, 2012</a:t>
            </a:r>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9874ED1-919C-4FD1-BDD6-CA78BCC2FCF6}"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BEBB24E5-D4E0-458E-8F71-BCB659268C69}" type="datetime1">
              <a:rPr lang="en-US" smtClean="0"/>
              <a:pPr/>
              <a:t>6/14/2012</a:t>
            </a:fld>
            <a:endParaRPr lang="en-US"/>
          </a:p>
        </p:txBody>
      </p:sp>
      <p:sp>
        <p:nvSpPr>
          <p:cNvPr id="6" name="Footer Placeholder 5"/>
          <p:cNvSpPr>
            <a:spLocks noGrp="1"/>
          </p:cNvSpPr>
          <p:nvPr>
            <p:ph type="ftr" sz="quarter" idx="11"/>
          </p:nvPr>
        </p:nvSpPr>
        <p:spPr/>
        <p:txBody>
          <a:bodyPr/>
          <a:lstStyle/>
          <a:p>
            <a:r>
              <a:rPr lang="en-US" smtClean="0"/>
              <a:t>PharmaSUG China 1st Conference, 2012</a:t>
            </a:r>
            <a:endParaRPr lang="en-US"/>
          </a:p>
        </p:txBody>
      </p:sp>
      <p:sp>
        <p:nvSpPr>
          <p:cNvPr id="7" name="Slide Number Placeholder 6"/>
          <p:cNvSpPr>
            <a:spLocks noGrp="1"/>
          </p:cNvSpPr>
          <p:nvPr>
            <p:ph type="sldNum" sz="quarter" idx="12"/>
          </p:nvPr>
        </p:nvSpPr>
        <p:spPr/>
        <p:txBody>
          <a:bodyPr/>
          <a:lstStyle/>
          <a:p>
            <a:fld id="{B9874ED1-919C-4FD1-BDD6-CA78BCC2FCF6}" type="slidenum">
              <a:rPr lang="en-US" smtClean="0"/>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787E5732-48DC-4E0E-B966-4B07BD73E5CA}" type="datetime1">
              <a:rPr lang="en-US" smtClean="0"/>
              <a:pPr/>
              <a:t>6/14/2012</a:t>
            </a:fld>
            <a:endParaRPr lang="en-US"/>
          </a:p>
        </p:txBody>
      </p:sp>
      <p:sp>
        <p:nvSpPr>
          <p:cNvPr id="8" name="Footer Placeholder 7"/>
          <p:cNvSpPr>
            <a:spLocks noGrp="1"/>
          </p:cNvSpPr>
          <p:nvPr>
            <p:ph type="ftr" sz="quarter" idx="11"/>
          </p:nvPr>
        </p:nvSpPr>
        <p:spPr/>
        <p:txBody>
          <a:bodyPr/>
          <a:lstStyle/>
          <a:p>
            <a:r>
              <a:rPr lang="en-US" smtClean="0"/>
              <a:t>PharmaSUG China 1st Conference, 2012</a:t>
            </a:r>
            <a:endParaRPr lang="en-US"/>
          </a:p>
        </p:txBody>
      </p:sp>
      <p:sp>
        <p:nvSpPr>
          <p:cNvPr id="9" name="Slide Number Placeholder 8"/>
          <p:cNvSpPr>
            <a:spLocks noGrp="1"/>
          </p:cNvSpPr>
          <p:nvPr>
            <p:ph type="sldNum" sz="quarter" idx="12"/>
          </p:nvPr>
        </p:nvSpPr>
        <p:spPr/>
        <p:txBody>
          <a:bodyPr/>
          <a:lstStyle/>
          <a:p>
            <a:fld id="{B9874ED1-919C-4FD1-BDD6-CA78BCC2FCF6}" type="slidenum">
              <a:rPr lang="en-US" smtClean="0"/>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1C3791DE-F855-4E57-ADEF-D086946D83B3}" type="datetime1">
              <a:rPr lang="en-US" smtClean="0"/>
              <a:pPr/>
              <a:t>6/14/2012</a:t>
            </a:fld>
            <a:endParaRPr lang="en-US"/>
          </a:p>
        </p:txBody>
      </p:sp>
      <p:sp>
        <p:nvSpPr>
          <p:cNvPr id="7" name="Slide Number Placeholder 6"/>
          <p:cNvSpPr>
            <a:spLocks noGrp="1"/>
          </p:cNvSpPr>
          <p:nvPr>
            <p:ph type="sldNum" sz="quarter" idx="11"/>
          </p:nvPr>
        </p:nvSpPr>
        <p:spPr/>
        <p:txBody>
          <a:bodyPr rtlCol="0"/>
          <a:lstStyle/>
          <a:p>
            <a:fld id="{B9874ED1-919C-4FD1-BDD6-CA78BCC2FCF6}" type="slidenum">
              <a:rPr lang="en-US" smtClean="0"/>
              <a:pPr/>
              <a:t>‹#›</a:t>
            </a:fld>
            <a:endParaRPr lang="en-US"/>
          </a:p>
        </p:txBody>
      </p:sp>
      <p:sp>
        <p:nvSpPr>
          <p:cNvPr id="8" name="Footer Placeholder 7"/>
          <p:cNvSpPr>
            <a:spLocks noGrp="1"/>
          </p:cNvSpPr>
          <p:nvPr>
            <p:ph type="ftr" sz="quarter" idx="12"/>
          </p:nvPr>
        </p:nvSpPr>
        <p:spPr/>
        <p:txBody>
          <a:bodyPr rtlCol="0"/>
          <a:lstStyle/>
          <a:p>
            <a:r>
              <a:rPr lang="en-US" smtClean="0"/>
              <a:t>PharmaSUG China 1st Conference, 2012</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F312B9-8C8A-4D02-8351-D21F5B76A26D}" type="datetime1">
              <a:rPr lang="en-US" smtClean="0"/>
              <a:pPr/>
              <a:t>6/14/2012</a:t>
            </a:fld>
            <a:endParaRPr lang="en-US"/>
          </a:p>
        </p:txBody>
      </p:sp>
      <p:sp>
        <p:nvSpPr>
          <p:cNvPr id="3" name="Footer Placeholder 2"/>
          <p:cNvSpPr>
            <a:spLocks noGrp="1"/>
          </p:cNvSpPr>
          <p:nvPr>
            <p:ph type="ftr" sz="quarter" idx="11"/>
          </p:nvPr>
        </p:nvSpPr>
        <p:spPr/>
        <p:txBody>
          <a:bodyPr/>
          <a:lstStyle/>
          <a:p>
            <a:r>
              <a:rPr lang="en-US" smtClean="0"/>
              <a:t>PharmaSUG China 1st Conference, 2012</a:t>
            </a:r>
            <a:endParaRPr lang="en-US"/>
          </a:p>
        </p:txBody>
      </p:sp>
      <p:sp>
        <p:nvSpPr>
          <p:cNvPr id="4" name="Slide Number Placeholder 3"/>
          <p:cNvSpPr>
            <a:spLocks noGrp="1"/>
          </p:cNvSpPr>
          <p:nvPr>
            <p:ph type="sldNum" sz="quarter" idx="12"/>
          </p:nvPr>
        </p:nvSpPr>
        <p:spPr/>
        <p:txBody>
          <a:bodyPr/>
          <a:lstStyle/>
          <a:p>
            <a:fld id="{B9874ED1-919C-4FD1-BDD6-CA78BCC2FCF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802F3CA1-38D9-46B5-A969-4DAEF0D4A032}" type="datetime1">
              <a:rPr lang="en-US" smtClean="0"/>
              <a:pPr/>
              <a:t>6/14/2012</a:t>
            </a:fld>
            <a:endParaRPr lang="en-US"/>
          </a:p>
        </p:txBody>
      </p:sp>
      <p:sp>
        <p:nvSpPr>
          <p:cNvPr id="22" name="Slide Number Placeholder 21"/>
          <p:cNvSpPr>
            <a:spLocks noGrp="1"/>
          </p:cNvSpPr>
          <p:nvPr>
            <p:ph type="sldNum" sz="quarter" idx="15"/>
          </p:nvPr>
        </p:nvSpPr>
        <p:spPr/>
        <p:txBody>
          <a:bodyPr rtlCol="0"/>
          <a:lstStyle/>
          <a:p>
            <a:fld id="{B9874ED1-919C-4FD1-BDD6-CA78BCC2FCF6}" type="slidenum">
              <a:rPr lang="en-US" smtClean="0"/>
              <a:pPr/>
              <a:t>‹#›</a:t>
            </a:fld>
            <a:endParaRPr lang="en-US"/>
          </a:p>
        </p:txBody>
      </p:sp>
      <p:sp>
        <p:nvSpPr>
          <p:cNvPr id="23" name="Footer Placeholder 22"/>
          <p:cNvSpPr>
            <a:spLocks noGrp="1"/>
          </p:cNvSpPr>
          <p:nvPr>
            <p:ph type="ftr" sz="quarter" idx="16"/>
          </p:nvPr>
        </p:nvSpPr>
        <p:spPr/>
        <p:txBody>
          <a:bodyPr rtlCol="0"/>
          <a:lstStyle/>
          <a:p>
            <a:r>
              <a:rPr lang="en-US" smtClean="0"/>
              <a:t>PharmaSUG China 1st Conference, 2012</a:t>
            </a: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AEAE1533-B9D7-4EAF-9D31-DB4324008299}" type="datetime1">
              <a:rPr lang="en-US" smtClean="0"/>
              <a:pPr/>
              <a:t>6/14/2012</a:t>
            </a:fld>
            <a:endParaRPr lang="en-US"/>
          </a:p>
        </p:txBody>
      </p:sp>
      <p:sp>
        <p:nvSpPr>
          <p:cNvPr id="18" name="Slide Number Placeholder 17"/>
          <p:cNvSpPr>
            <a:spLocks noGrp="1"/>
          </p:cNvSpPr>
          <p:nvPr>
            <p:ph type="sldNum" sz="quarter" idx="11"/>
          </p:nvPr>
        </p:nvSpPr>
        <p:spPr/>
        <p:txBody>
          <a:bodyPr rtlCol="0"/>
          <a:lstStyle/>
          <a:p>
            <a:fld id="{B9874ED1-919C-4FD1-BDD6-CA78BCC2FCF6}" type="slidenum">
              <a:rPr lang="en-US" smtClean="0"/>
              <a:pPr/>
              <a:t>‹#›</a:t>
            </a:fld>
            <a:endParaRPr lang="en-US"/>
          </a:p>
        </p:txBody>
      </p:sp>
      <p:sp>
        <p:nvSpPr>
          <p:cNvPr id="21" name="Footer Placeholder 20"/>
          <p:cNvSpPr>
            <a:spLocks noGrp="1"/>
          </p:cNvSpPr>
          <p:nvPr>
            <p:ph type="ftr" sz="quarter" idx="12"/>
          </p:nvPr>
        </p:nvSpPr>
        <p:spPr/>
        <p:txBody>
          <a:bodyPr rtlCol="0"/>
          <a:lstStyle/>
          <a:p>
            <a:r>
              <a:rPr lang="en-US" smtClean="0"/>
              <a:t>PharmaSUG China 1st Conference, 2012</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6BE25CE-7A18-4131-A305-CD95B7E4CD4C}" type="datetime1">
              <a:rPr lang="en-US" smtClean="0"/>
              <a:pPr/>
              <a:t>6/14/2012</a:t>
            </a:fld>
            <a:endParaRPr lang="en-US"/>
          </a:p>
        </p:txBody>
      </p:sp>
      <p:sp>
        <p:nvSpPr>
          <p:cNvPr id="5" name="Footer Placeholder 4"/>
          <p:cNvSpPr>
            <a:spLocks noGrp="1"/>
          </p:cNvSpPr>
          <p:nvPr>
            <p:ph type="ftr" sz="quarter" idx="11"/>
          </p:nvPr>
        </p:nvSpPr>
        <p:spPr/>
        <p:txBody>
          <a:bodyPr/>
          <a:lstStyle/>
          <a:p>
            <a:r>
              <a:rPr lang="en-US" smtClean="0"/>
              <a:t>PharmaSUG China 1st Conference, 2012</a:t>
            </a:r>
            <a:endParaRPr lang="en-US"/>
          </a:p>
        </p:txBody>
      </p:sp>
      <p:sp>
        <p:nvSpPr>
          <p:cNvPr id="6" name="Slide Number Placeholder 5"/>
          <p:cNvSpPr>
            <a:spLocks noGrp="1"/>
          </p:cNvSpPr>
          <p:nvPr>
            <p:ph type="sldNum" sz="quarter" idx="12"/>
          </p:nvPr>
        </p:nvSpPr>
        <p:spPr/>
        <p:txBody>
          <a:bodyPr/>
          <a:lstStyle/>
          <a:p>
            <a:fld id="{B9874ED1-919C-4FD1-BDD6-CA78BCC2FCF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8FBBD44-8DD9-4F3F-AA0C-94D3B7F32D3B}" type="datetime1">
              <a:rPr lang="en-US" smtClean="0"/>
              <a:pPr/>
              <a:t>6/14/2012</a:t>
            </a:fld>
            <a:endParaRPr lang="en-US"/>
          </a:p>
        </p:txBody>
      </p:sp>
      <p:sp>
        <p:nvSpPr>
          <p:cNvPr id="5" name="Footer Placeholder 4"/>
          <p:cNvSpPr>
            <a:spLocks noGrp="1"/>
          </p:cNvSpPr>
          <p:nvPr>
            <p:ph type="ftr" sz="quarter" idx="11"/>
          </p:nvPr>
        </p:nvSpPr>
        <p:spPr/>
        <p:txBody>
          <a:bodyPr/>
          <a:lstStyle/>
          <a:p>
            <a:r>
              <a:rPr lang="en-US" smtClean="0"/>
              <a:t>PharmaSUG China 1st Conference, 2012</a:t>
            </a:r>
            <a:endParaRPr lang="en-US"/>
          </a:p>
        </p:txBody>
      </p:sp>
      <p:sp>
        <p:nvSpPr>
          <p:cNvPr id="6" name="Slide Number Placeholder 5"/>
          <p:cNvSpPr>
            <a:spLocks noGrp="1"/>
          </p:cNvSpPr>
          <p:nvPr>
            <p:ph type="sldNum" sz="quarter" idx="12"/>
          </p:nvPr>
        </p:nvSpPr>
        <p:spPr/>
        <p:txBody>
          <a:bodyPr/>
          <a:lstStyle/>
          <a:p>
            <a:fld id="{B9874ED1-919C-4FD1-BDD6-CA78BCC2FCF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CEB40468-844A-4301-9578-0847AA0B4207}" type="datetime1">
              <a:rPr lang="en-US" smtClean="0"/>
              <a:pPr/>
              <a:t>6/14/2012</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r>
              <a:rPr lang="en-US" smtClean="0"/>
              <a:t>PharmaSUG China 1st Conference, 2012</a:t>
            </a:r>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9874ED1-919C-4FD1-BDD6-CA78BCC2FCF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hd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mailto:ShiWang@pharmanet-i3.com"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609601"/>
            <a:ext cx="7772400" cy="2438400"/>
          </a:xfrm>
        </p:spPr>
        <p:txBody>
          <a:bodyPr>
            <a:normAutofit/>
          </a:bodyPr>
          <a:lstStyle/>
          <a:p>
            <a:r>
              <a:rPr lang="en-US" b="1" dirty="0"/>
              <a:t>Setting up and Managing a Statistical Programming team in China for </a:t>
            </a:r>
            <a:r>
              <a:rPr lang="en-US" b="1" dirty="0" smtClean="0"/>
              <a:t>a </a:t>
            </a:r>
            <a:r>
              <a:rPr lang="en-US" b="1" dirty="0"/>
              <a:t>US based global CRO Company </a:t>
            </a:r>
            <a:endParaRPr lang="en-US" dirty="0"/>
          </a:p>
        </p:txBody>
      </p:sp>
      <p:sp>
        <p:nvSpPr>
          <p:cNvPr id="3" name="Subtitle 2"/>
          <p:cNvSpPr>
            <a:spLocks noGrp="1"/>
          </p:cNvSpPr>
          <p:nvPr>
            <p:ph type="subTitle" idx="1"/>
          </p:nvPr>
        </p:nvSpPr>
        <p:spPr>
          <a:xfrm>
            <a:off x="2362200" y="3505200"/>
            <a:ext cx="5791200" cy="457200"/>
          </a:xfrm>
        </p:spPr>
        <p:txBody>
          <a:bodyPr/>
          <a:lstStyle/>
          <a:p>
            <a:r>
              <a:rPr lang="en-US" dirty="0"/>
              <a:t>Shilin Wang, PharmaNet/i3, San Diego, USA</a:t>
            </a:r>
          </a:p>
          <a:p>
            <a:endParaRPr lang="en-US" dirty="0"/>
          </a:p>
        </p:txBody>
      </p:sp>
      <p:sp>
        <p:nvSpPr>
          <p:cNvPr id="6" name="Footer Placeholder 5"/>
          <p:cNvSpPr>
            <a:spLocks noGrp="1"/>
          </p:cNvSpPr>
          <p:nvPr>
            <p:ph type="ftr" sz="quarter" idx="11"/>
          </p:nvPr>
        </p:nvSpPr>
        <p:spPr/>
        <p:txBody>
          <a:bodyPr/>
          <a:lstStyle/>
          <a:p>
            <a:r>
              <a:rPr lang="en-US" smtClean="0"/>
              <a:t>PharmaSUG China 1st Conference, 2012</a:t>
            </a:r>
            <a:endParaRPr lang="en-US"/>
          </a:p>
        </p:txBody>
      </p:sp>
      <p:sp>
        <p:nvSpPr>
          <p:cNvPr id="4" name="Slide Number Placeholder 3"/>
          <p:cNvSpPr>
            <a:spLocks noGrp="1"/>
          </p:cNvSpPr>
          <p:nvPr>
            <p:ph type="sldNum" sz="quarter" idx="12"/>
          </p:nvPr>
        </p:nvSpPr>
        <p:spPr/>
        <p:txBody>
          <a:bodyPr/>
          <a:lstStyle/>
          <a:p>
            <a:fld id="{B9874ED1-919C-4FD1-BDD6-CA78BCC2FCF6}" type="slidenum">
              <a:rPr lang="en-US" smtClean="0"/>
              <a:pPr/>
              <a:t>1</a:t>
            </a:fld>
            <a:endParaRPr lang="en-US" dirty="0"/>
          </a:p>
        </p:txBody>
      </p:sp>
      <p:pic>
        <p:nvPicPr>
          <p:cNvPr id="8" name="Picture 7" descr="palm_tree1.JPG"/>
          <p:cNvPicPr>
            <a:picLocks noChangeAspect="1"/>
          </p:cNvPicPr>
          <p:nvPr/>
        </p:nvPicPr>
        <p:blipFill>
          <a:blip r:embed="rId3" cstate="print"/>
          <a:stretch>
            <a:fillRect/>
          </a:stretch>
        </p:blipFill>
        <p:spPr>
          <a:xfrm>
            <a:off x="2438400" y="4343400"/>
            <a:ext cx="2590800" cy="1833937"/>
          </a:xfrm>
          <a:prstGeom prst="rect">
            <a:avLst/>
          </a:prstGeom>
        </p:spPr>
      </p:pic>
      <p:pic>
        <p:nvPicPr>
          <p:cNvPr id="9" name="Picture 8" descr="palm_tree2.JPG"/>
          <p:cNvPicPr>
            <a:picLocks noChangeAspect="1"/>
          </p:cNvPicPr>
          <p:nvPr/>
        </p:nvPicPr>
        <p:blipFill>
          <a:blip r:embed="rId4" cstate="print"/>
          <a:stretch>
            <a:fillRect/>
          </a:stretch>
        </p:blipFill>
        <p:spPr>
          <a:xfrm>
            <a:off x="5105400" y="4343400"/>
            <a:ext cx="2870909" cy="182880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dirty="0"/>
              <a:t>ABSTRACT </a:t>
            </a:r>
            <a:br>
              <a:rPr lang="en-US" b="1" cap="all" dirty="0"/>
            </a:br>
            <a:endParaRPr lang="en-US" dirty="0"/>
          </a:p>
        </p:txBody>
      </p:sp>
      <p:sp>
        <p:nvSpPr>
          <p:cNvPr id="3" name="Content Placeholder 2"/>
          <p:cNvSpPr>
            <a:spLocks noGrp="1"/>
          </p:cNvSpPr>
          <p:nvPr>
            <p:ph sz="quarter" idx="1"/>
          </p:nvPr>
        </p:nvSpPr>
        <p:spPr>
          <a:xfrm>
            <a:off x="457200" y="1752600"/>
            <a:ext cx="7848600" cy="3809999"/>
          </a:xfrm>
        </p:spPr>
        <p:txBody>
          <a:bodyPr>
            <a:normAutofit/>
          </a:bodyPr>
          <a:lstStyle/>
          <a:p>
            <a:pPr algn="just">
              <a:buNone/>
            </a:pPr>
            <a:r>
              <a:rPr lang="en-US" dirty="0" smtClean="0"/>
              <a:t> </a:t>
            </a:r>
            <a:r>
              <a:rPr lang="en-US" dirty="0" smtClean="0">
                <a:latin typeface="Arial" pitchFamily="34" charset="0"/>
                <a:cs typeface="Arial" pitchFamily="34" charset="0"/>
              </a:rPr>
              <a:t>With </a:t>
            </a:r>
            <a:r>
              <a:rPr lang="en-US" dirty="0">
                <a:latin typeface="Arial" pitchFamily="34" charset="0"/>
                <a:cs typeface="Arial" pitchFamily="34" charset="0"/>
              </a:rPr>
              <a:t>recent years of CRO industry outsourcing booming, China has become one of the hottest destinations in the world.  Setting up the first office as well as the Statistical Programming team from scratch is a big task, managing it to make it work effectively with multiple offices across different geographical locations and time zones becomes even more challenging.  The author shares her </a:t>
            </a:r>
            <a:r>
              <a:rPr lang="en-US" dirty="0" smtClean="0">
                <a:latin typeface="Arial" pitchFamily="34" charset="0"/>
                <a:cs typeface="Arial" pitchFamily="34" charset="0"/>
              </a:rPr>
              <a:t>experiences </a:t>
            </a:r>
            <a:r>
              <a:rPr lang="en-US" dirty="0">
                <a:latin typeface="Arial" pitchFamily="34" charset="0"/>
                <a:cs typeface="Arial" pitchFamily="34" charset="0"/>
              </a:rPr>
              <a:t>and discusses the topics on how to achieve </a:t>
            </a:r>
            <a:r>
              <a:rPr lang="en-US" dirty="0" smtClean="0">
                <a:latin typeface="Arial" pitchFamily="34" charset="0"/>
                <a:cs typeface="Arial" pitchFamily="34" charset="0"/>
              </a:rPr>
              <a:t>these goals.</a:t>
            </a:r>
            <a:endParaRPr lang="en-US" dirty="0">
              <a:latin typeface="Arial" pitchFamily="34" charset="0"/>
              <a:cs typeface="Arial" pitchFamily="34" charset="0"/>
            </a:endParaRPr>
          </a:p>
          <a:p>
            <a:pPr algn="just">
              <a:buNone/>
            </a:pPr>
            <a:endParaRPr lang="en-US" dirty="0"/>
          </a:p>
        </p:txBody>
      </p:sp>
      <p:sp>
        <p:nvSpPr>
          <p:cNvPr id="4" name="Slide Number Placeholder 3"/>
          <p:cNvSpPr>
            <a:spLocks noGrp="1"/>
          </p:cNvSpPr>
          <p:nvPr>
            <p:ph type="sldNum" sz="quarter" idx="15"/>
          </p:nvPr>
        </p:nvSpPr>
        <p:spPr/>
        <p:txBody>
          <a:bodyPr>
            <a:normAutofit/>
          </a:bodyPr>
          <a:lstStyle/>
          <a:p>
            <a:fld id="{B9874ED1-919C-4FD1-BDD6-CA78BCC2FCF6}" type="slidenum">
              <a:rPr lang="en-US" smtClean="0"/>
              <a:pPr/>
              <a:t>2</a:t>
            </a:fld>
            <a:endParaRPr lang="en-US"/>
          </a:p>
        </p:txBody>
      </p:sp>
      <p:sp>
        <p:nvSpPr>
          <p:cNvPr id="6" name="Footer Placeholder 5"/>
          <p:cNvSpPr>
            <a:spLocks noGrp="1"/>
          </p:cNvSpPr>
          <p:nvPr>
            <p:ph type="ftr" sz="quarter" idx="16"/>
          </p:nvPr>
        </p:nvSpPr>
        <p:spPr/>
        <p:txBody>
          <a:bodyPr/>
          <a:lstStyle/>
          <a:p>
            <a:r>
              <a:rPr lang="en-US" smtClean="0"/>
              <a:t>PharmaSUG China 1st Conference, 2012</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dirty="0"/>
              <a:t>Introduction </a:t>
            </a:r>
            <a:br>
              <a:rPr lang="en-US" b="1" cap="all" dirty="0"/>
            </a:br>
            <a:endParaRPr lang="en-US" dirty="0"/>
          </a:p>
        </p:txBody>
      </p:sp>
      <p:sp>
        <p:nvSpPr>
          <p:cNvPr id="3" name="Content Placeholder 2"/>
          <p:cNvSpPr>
            <a:spLocks noGrp="1"/>
          </p:cNvSpPr>
          <p:nvPr>
            <p:ph sz="quarter" idx="1"/>
          </p:nvPr>
        </p:nvSpPr>
        <p:spPr>
          <a:xfrm>
            <a:off x="381000" y="1447800"/>
            <a:ext cx="8001000" cy="5105400"/>
          </a:xfrm>
        </p:spPr>
        <p:txBody>
          <a:bodyPr>
            <a:normAutofit fontScale="62500" lnSpcReduction="20000"/>
          </a:bodyPr>
          <a:lstStyle/>
          <a:p>
            <a:pPr algn="just">
              <a:buNone/>
            </a:pPr>
            <a:r>
              <a:rPr lang="en-US" dirty="0" smtClean="0">
                <a:latin typeface="Arial" pitchFamily="34" charset="0"/>
                <a:cs typeface="Arial" pitchFamily="34" charset="0"/>
              </a:rPr>
              <a:t>  </a:t>
            </a:r>
            <a:r>
              <a:rPr lang="en-US" sz="3600" dirty="0" smtClean="0">
                <a:latin typeface="Arial" pitchFamily="34" charset="0"/>
                <a:cs typeface="Arial" pitchFamily="34" charset="0"/>
              </a:rPr>
              <a:t>Our </a:t>
            </a:r>
            <a:r>
              <a:rPr lang="en-US" sz="3600" dirty="0">
                <a:latin typeface="Arial" pitchFamily="34" charset="0"/>
                <a:cs typeface="Arial" pitchFamily="34" charset="0"/>
              </a:rPr>
              <a:t>company is a US based CRO company with over 30 offices across the globe and </a:t>
            </a:r>
            <a:r>
              <a:rPr lang="en-US" sz="3600" dirty="0" smtClean="0">
                <a:latin typeface="Arial" pitchFamily="34" charset="0"/>
                <a:cs typeface="Arial" pitchFamily="34" charset="0"/>
              </a:rPr>
              <a:t>more than 6000 </a:t>
            </a:r>
            <a:r>
              <a:rPr lang="en-US" sz="3600" dirty="0">
                <a:latin typeface="Arial" pitchFamily="34" charset="0"/>
                <a:cs typeface="Arial" pitchFamily="34" charset="0"/>
              </a:rPr>
              <a:t>employees (Our parent company </a:t>
            </a:r>
            <a:r>
              <a:rPr lang="en-US" sz="3600" dirty="0" err="1">
                <a:latin typeface="Arial" pitchFamily="34" charset="0"/>
                <a:cs typeface="Arial" pitchFamily="34" charset="0"/>
              </a:rPr>
              <a:t>inVentive</a:t>
            </a:r>
            <a:r>
              <a:rPr lang="en-US" sz="3600" dirty="0">
                <a:latin typeface="Arial" pitchFamily="34" charset="0"/>
                <a:cs typeface="Arial" pitchFamily="34" charset="0"/>
              </a:rPr>
              <a:t> Health has over 13,000 employees in 40 countries). With several acquisitions recently, it becomes one of the major players in the industry. As the business started shifting towards </a:t>
            </a:r>
            <a:r>
              <a:rPr lang="en-US" sz="3600" dirty="0" smtClean="0">
                <a:latin typeface="Arial" pitchFamily="34" charset="0"/>
                <a:cs typeface="Arial" pitchFamily="34" charset="0"/>
              </a:rPr>
              <a:t>Asia Pacific, </a:t>
            </a:r>
            <a:r>
              <a:rPr lang="en-US" sz="3600" dirty="0">
                <a:latin typeface="Arial" pitchFamily="34" charset="0"/>
                <a:cs typeface="Arial" pitchFamily="34" charset="0"/>
              </a:rPr>
              <a:t>our strategic goal is to make our footprint in the </a:t>
            </a:r>
            <a:r>
              <a:rPr lang="en-US" sz="3600" dirty="0" smtClean="0">
                <a:latin typeface="Arial" pitchFamily="34" charset="0"/>
                <a:cs typeface="Arial" pitchFamily="34" charset="0"/>
              </a:rPr>
              <a:t>Asia Pacific </a:t>
            </a:r>
            <a:r>
              <a:rPr lang="en-US" sz="3600" dirty="0">
                <a:latin typeface="Arial" pitchFamily="34" charset="0"/>
                <a:cs typeface="Arial" pitchFamily="34" charset="0"/>
              </a:rPr>
              <a:t>region, in which China is becoming one of the most important markets. With over 12 years working experience in the industry and deep understanding of the Chinese culture, I was sent </a:t>
            </a:r>
            <a:r>
              <a:rPr lang="en-US" sz="3600" dirty="0" smtClean="0">
                <a:latin typeface="Arial" pitchFamily="34" charset="0"/>
                <a:cs typeface="Arial" pitchFamily="34" charset="0"/>
              </a:rPr>
              <a:t>from the headquarters </a:t>
            </a:r>
            <a:r>
              <a:rPr lang="en-US" sz="3600" dirty="0">
                <a:latin typeface="Arial" pitchFamily="34" charset="0"/>
                <a:cs typeface="Arial" pitchFamily="34" charset="0"/>
              </a:rPr>
              <a:t>as an expatriate to establish the China office, which our first choice was in Shanghai. The initial goal is to set up the office, recruit the team, and manage the team to work remotely with other teams located across multiple regions on multiple projects. The projects are from both local and global.</a:t>
            </a:r>
          </a:p>
          <a:p>
            <a:pPr algn="just">
              <a:buNone/>
            </a:pPr>
            <a:endParaRPr lang="en-US" dirty="0"/>
          </a:p>
        </p:txBody>
      </p:sp>
      <p:sp>
        <p:nvSpPr>
          <p:cNvPr id="4" name="Slide Number Placeholder 3"/>
          <p:cNvSpPr>
            <a:spLocks noGrp="1"/>
          </p:cNvSpPr>
          <p:nvPr>
            <p:ph type="sldNum" sz="quarter" idx="15"/>
          </p:nvPr>
        </p:nvSpPr>
        <p:spPr/>
        <p:txBody>
          <a:bodyPr>
            <a:normAutofit/>
          </a:bodyPr>
          <a:lstStyle/>
          <a:p>
            <a:fld id="{B9874ED1-919C-4FD1-BDD6-CA78BCC2FCF6}" type="slidenum">
              <a:rPr lang="en-US" smtClean="0"/>
              <a:pPr/>
              <a:t>3</a:t>
            </a:fld>
            <a:endParaRPr lang="en-US"/>
          </a:p>
        </p:txBody>
      </p:sp>
      <p:sp>
        <p:nvSpPr>
          <p:cNvPr id="6" name="Footer Placeholder 5"/>
          <p:cNvSpPr>
            <a:spLocks noGrp="1"/>
          </p:cNvSpPr>
          <p:nvPr>
            <p:ph type="ftr" sz="quarter" idx="16"/>
          </p:nvPr>
        </p:nvSpPr>
        <p:spPr/>
        <p:txBody>
          <a:bodyPr/>
          <a:lstStyle/>
          <a:p>
            <a:r>
              <a:rPr lang="en-US" smtClean="0"/>
              <a:t>PharmaSUG China 1st Conference, 2012</a:t>
            </a: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dirty="0"/>
              <a:t>recruiting and hiring </a:t>
            </a:r>
            <a:br>
              <a:rPr lang="en-US" b="1" cap="all" dirty="0"/>
            </a:br>
            <a:endParaRPr lang="en-US" dirty="0"/>
          </a:p>
        </p:txBody>
      </p:sp>
      <p:sp>
        <p:nvSpPr>
          <p:cNvPr id="3" name="Content Placeholder 2"/>
          <p:cNvSpPr>
            <a:spLocks noGrp="1"/>
          </p:cNvSpPr>
          <p:nvPr>
            <p:ph sz="quarter" idx="1"/>
          </p:nvPr>
        </p:nvSpPr>
        <p:spPr>
          <a:xfrm>
            <a:off x="381000" y="1600200"/>
            <a:ext cx="7848600" cy="4373563"/>
          </a:xfrm>
        </p:spPr>
        <p:txBody>
          <a:bodyPr>
            <a:normAutofit/>
          </a:bodyPr>
          <a:lstStyle/>
          <a:p>
            <a:pPr lvl="0" algn="just"/>
            <a:r>
              <a:rPr lang="en-US" dirty="0">
                <a:latin typeface="Arial" pitchFamily="34" charset="0"/>
                <a:cs typeface="Arial" pitchFamily="34" charset="0"/>
              </a:rPr>
              <a:t>Requisition: requests for hiring multiple Statistical Programmer positions at different levels are submitted, it requires the approval from the upper management</a:t>
            </a:r>
          </a:p>
          <a:p>
            <a:pPr lvl="0" algn="just"/>
            <a:r>
              <a:rPr lang="en-US" dirty="0">
                <a:latin typeface="Arial" pitchFamily="34" charset="0"/>
                <a:cs typeface="Arial" pitchFamily="34" charset="0"/>
              </a:rPr>
              <a:t>Standard:  as a global CRO, we employee the same recruiting standard for the same position across the globe.  Technical skills and English skills are the two most important aspects we are evaluating on because successful completion of </a:t>
            </a:r>
            <a:r>
              <a:rPr lang="en-US" dirty="0" smtClean="0">
                <a:latin typeface="Arial" pitchFamily="34" charset="0"/>
                <a:cs typeface="Arial" pitchFamily="34" charset="0"/>
              </a:rPr>
              <a:t> </a:t>
            </a:r>
            <a:r>
              <a:rPr lang="en-US" dirty="0">
                <a:latin typeface="Arial" pitchFamily="34" charset="0"/>
                <a:cs typeface="Arial" pitchFamily="34" charset="0"/>
              </a:rPr>
              <a:t>high quality </a:t>
            </a:r>
            <a:r>
              <a:rPr lang="en-US" dirty="0" smtClean="0">
                <a:latin typeface="Arial" pitchFamily="34" charset="0"/>
                <a:cs typeface="Arial" pitchFamily="34" charset="0"/>
              </a:rPr>
              <a:t>works </a:t>
            </a:r>
            <a:r>
              <a:rPr lang="en-US" dirty="0">
                <a:latin typeface="Arial" pitchFamily="34" charset="0"/>
                <a:cs typeface="Arial" pitchFamily="34" charset="0"/>
              </a:rPr>
              <a:t>is built upon solid technical skills and good communications among all the team members</a:t>
            </a:r>
          </a:p>
          <a:p>
            <a:pPr algn="just"/>
            <a:endParaRPr lang="en-US" dirty="0">
              <a:latin typeface="Arial" pitchFamily="34" charset="0"/>
              <a:cs typeface="Arial" pitchFamily="34" charset="0"/>
            </a:endParaRPr>
          </a:p>
        </p:txBody>
      </p:sp>
      <p:sp>
        <p:nvSpPr>
          <p:cNvPr id="4" name="Slide Number Placeholder 3"/>
          <p:cNvSpPr>
            <a:spLocks noGrp="1"/>
          </p:cNvSpPr>
          <p:nvPr>
            <p:ph type="sldNum" sz="quarter" idx="15"/>
          </p:nvPr>
        </p:nvSpPr>
        <p:spPr/>
        <p:txBody>
          <a:bodyPr>
            <a:normAutofit/>
          </a:bodyPr>
          <a:lstStyle/>
          <a:p>
            <a:fld id="{B9874ED1-919C-4FD1-BDD6-CA78BCC2FCF6}" type="slidenum">
              <a:rPr lang="en-US" smtClean="0"/>
              <a:pPr/>
              <a:t>4</a:t>
            </a:fld>
            <a:endParaRPr lang="en-US"/>
          </a:p>
        </p:txBody>
      </p:sp>
      <p:sp>
        <p:nvSpPr>
          <p:cNvPr id="6" name="Footer Placeholder 5"/>
          <p:cNvSpPr>
            <a:spLocks noGrp="1"/>
          </p:cNvSpPr>
          <p:nvPr>
            <p:ph type="ftr" sz="quarter" idx="16"/>
          </p:nvPr>
        </p:nvSpPr>
        <p:spPr/>
        <p:txBody>
          <a:bodyPr/>
          <a:lstStyle/>
          <a:p>
            <a:r>
              <a:rPr lang="en-US" dirty="0" err="1" smtClean="0"/>
              <a:t>PharmaSUG</a:t>
            </a:r>
            <a:r>
              <a:rPr lang="en-US" dirty="0" smtClean="0"/>
              <a:t> China 1st Conference, 2012</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a:r>
              <a:rPr lang="en-US" b="1" cap="all" dirty="0"/>
              <a:t>recruiting and hiring </a:t>
            </a:r>
            <a:br>
              <a:rPr lang="en-US" b="1" cap="all" dirty="0"/>
            </a:br>
            <a:endParaRPr lang="en-US" dirty="0"/>
          </a:p>
        </p:txBody>
      </p:sp>
      <p:sp>
        <p:nvSpPr>
          <p:cNvPr id="5" name="Content Placeholder 4"/>
          <p:cNvSpPr>
            <a:spLocks noGrp="1"/>
          </p:cNvSpPr>
          <p:nvPr>
            <p:ph sz="quarter" idx="1"/>
          </p:nvPr>
        </p:nvSpPr>
        <p:spPr>
          <a:xfrm>
            <a:off x="457200" y="1600200"/>
            <a:ext cx="7696200" cy="4873752"/>
          </a:xfrm>
        </p:spPr>
        <p:txBody>
          <a:bodyPr>
            <a:normAutofit/>
          </a:bodyPr>
          <a:lstStyle/>
          <a:p>
            <a:pPr lvl="0" algn="just"/>
            <a:r>
              <a:rPr lang="en-US" sz="2000" dirty="0">
                <a:latin typeface="Arial"/>
                <a:cs typeface="Arial"/>
              </a:rPr>
              <a:t>Screening process and skill sets tested:  we follow the standard recruiting procedure, which is resume selection </a:t>
            </a:r>
            <a:r>
              <a:rPr lang="en-US" sz="2000" dirty="0">
                <a:latin typeface="Arial"/>
                <a:cs typeface="Arial"/>
                <a:sym typeface="Wingdings"/>
              </a:rPr>
              <a:t></a:t>
            </a:r>
            <a:r>
              <a:rPr lang="en-US" sz="2000" dirty="0">
                <a:latin typeface="Arial"/>
                <a:cs typeface="Arial"/>
              </a:rPr>
              <a:t>phone </a:t>
            </a:r>
            <a:r>
              <a:rPr lang="en-US" sz="2000" dirty="0" smtClean="0">
                <a:latin typeface="Arial"/>
                <a:cs typeface="Arial"/>
              </a:rPr>
              <a:t>screening </a:t>
            </a:r>
            <a:r>
              <a:rPr lang="en-US" sz="2000" dirty="0" smtClean="0">
                <a:latin typeface="Arial"/>
                <a:cs typeface="Arial"/>
                <a:sym typeface="Wingdings"/>
              </a:rPr>
              <a:t> </a:t>
            </a:r>
            <a:r>
              <a:rPr lang="en-US" sz="2000" dirty="0" smtClean="0">
                <a:latin typeface="Arial"/>
                <a:cs typeface="Arial"/>
              </a:rPr>
              <a:t>on </a:t>
            </a:r>
            <a:r>
              <a:rPr lang="en-US" sz="2000" dirty="0">
                <a:latin typeface="Arial"/>
                <a:cs typeface="Arial"/>
              </a:rPr>
              <a:t>site </a:t>
            </a:r>
            <a:r>
              <a:rPr lang="en-US" sz="2000" dirty="0" smtClean="0">
                <a:latin typeface="Arial"/>
                <a:cs typeface="Arial"/>
              </a:rPr>
              <a:t>interview</a:t>
            </a:r>
            <a:endParaRPr lang="en-US" sz="2000" dirty="0">
              <a:latin typeface="Arial"/>
              <a:cs typeface="Arial"/>
            </a:endParaRPr>
          </a:p>
          <a:p>
            <a:pPr algn="just">
              <a:buNone/>
            </a:pPr>
            <a:r>
              <a:rPr lang="en-US" sz="2000" dirty="0" smtClean="0">
                <a:latin typeface="Arial"/>
                <a:cs typeface="Arial"/>
              </a:rPr>
              <a:t> </a:t>
            </a:r>
            <a:r>
              <a:rPr lang="en-US" sz="2000" dirty="0">
                <a:latin typeface="Arial"/>
                <a:cs typeface="Arial"/>
              </a:rPr>
              <a:t> </a:t>
            </a:r>
            <a:r>
              <a:rPr lang="en-US" sz="2000" dirty="0" smtClean="0">
                <a:latin typeface="Arial"/>
                <a:cs typeface="Arial"/>
              </a:rPr>
              <a:t>  Technical </a:t>
            </a:r>
            <a:r>
              <a:rPr lang="en-US" sz="2000" dirty="0">
                <a:latin typeface="Arial"/>
                <a:cs typeface="Arial"/>
              </a:rPr>
              <a:t>skills including SAS programming, CDISC standards, experiences on CRO/pharmaceutical/biotech industries, industry standards, medical terminologies, clinical trial methodologies; English skills including listening, speaking, reading and writing; Soft skills including team work, project management, leading a team, quality awareness, problem solving, decision making, time stress management, customer service awareness and so on. We do have minimum </a:t>
            </a:r>
            <a:r>
              <a:rPr lang="en-US" sz="2000" dirty="0" smtClean="0">
                <a:latin typeface="Arial"/>
                <a:cs typeface="Arial"/>
              </a:rPr>
              <a:t>requirements </a:t>
            </a:r>
            <a:r>
              <a:rPr lang="en-US" sz="2000" dirty="0">
                <a:latin typeface="Arial"/>
                <a:cs typeface="Arial"/>
              </a:rPr>
              <a:t>for degree </a:t>
            </a:r>
            <a:r>
              <a:rPr lang="en-US" sz="2000" dirty="0" smtClean="0">
                <a:latin typeface="Arial"/>
                <a:cs typeface="Arial"/>
              </a:rPr>
              <a:t>qualification </a:t>
            </a:r>
            <a:r>
              <a:rPr lang="en-US" sz="2000" dirty="0">
                <a:latin typeface="Arial"/>
                <a:cs typeface="Arial"/>
              </a:rPr>
              <a:t>which is B.S degree, but M.S degree is preferred.</a:t>
            </a:r>
          </a:p>
          <a:p>
            <a:pPr algn="just"/>
            <a:endParaRPr lang="en-US" sz="2000" dirty="0">
              <a:latin typeface="Arial"/>
              <a:cs typeface="Arial"/>
            </a:endParaRPr>
          </a:p>
        </p:txBody>
      </p:sp>
      <p:sp>
        <p:nvSpPr>
          <p:cNvPr id="6" name="Slide Number Placeholder 5"/>
          <p:cNvSpPr>
            <a:spLocks noGrp="1"/>
          </p:cNvSpPr>
          <p:nvPr>
            <p:ph type="sldNum" sz="quarter" idx="15"/>
          </p:nvPr>
        </p:nvSpPr>
        <p:spPr/>
        <p:txBody>
          <a:bodyPr>
            <a:normAutofit/>
          </a:bodyPr>
          <a:lstStyle/>
          <a:p>
            <a:fld id="{B9874ED1-919C-4FD1-BDD6-CA78BCC2FCF6}" type="slidenum">
              <a:rPr lang="en-US" smtClean="0"/>
              <a:pPr/>
              <a:t>5</a:t>
            </a:fld>
            <a:endParaRPr lang="en-US"/>
          </a:p>
        </p:txBody>
      </p:sp>
      <p:sp>
        <p:nvSpPr>
          <p:cNvPr id="8" name="Footer Placeholder 7"/>
          <p:cNvSpPr>
            <a:spLocks noGrp="1"/>
          </p:cNvSpPr>
          <p:nvPr>
            <p:ph type="ftr" sz="quarter" idx="16"/>
          </p:nvPr>
        </p:nvSpPr>
        <p:spPr/>
        <p:txBody>
          <a:bodyPr/>
          <a:lstStyle/>
          <a:p>
            <a:r>
              <a:rPr lang="en-US" smtClean="0"/>
              <a:t>PharmaSUG China 1st Conference, 2012</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cap="all" dirty="0"/>
              <a:t>recruiting and hiring </a:t>
            </a:r>
            <a:br>
              <a:rPr lang="en-US" b="1" cap="all" dirty="0"/>
            </a:br>
            <a:endParaRPr lang="en-US" dirty="0"/>
          </a:p>
        </p:txBody>
      </p:sp>
      <p:sp>
        <p:nvSpPr>
          <p:cNvPr id="3" name="Content Placeholder 2"/>
          <p:cNvSpPr>
            <a:spLocks noGrp="1"/>
          </p:cNvSpPr>
          <p:nvPr>
            <p:ph sz="quarter" idx="1"/>
          </p:nvPr>
        </p:nvSpPr>
        <p:spPr>
          <a:xfrm>
            <a:off x="457200" y="1905000"/>
            <a:ext cx="7467600" cy="4191000"/>
          </a:xfrm>
        </p:spPr>
        <p:txBody>
          <a:bodyPr>
            <a:normAutofit/>
          </a:bodyPr>
          <a:lstStyle/>
          <a:p>
            <a:pPr lvl="0" algn="just"/>
            <a:r>
              <a:rPr lang="en-US" dirty="0">
                <a:latin typeface="Arial" pitchFamily="34" charset="0"/>
                <a:cs typeface="Arial" pitchFamily="34" charset="0"/>
              </a:rPr>
              <a:t>Offer: once the </a:t>
            </a:r>
            <a:r>
              <a:rPr lang="en-US" dirty="0" smtClean="0">
                <a:latin typeface="Arial" pitchFamily="34" charset="0"/>
                <a:cs typeface="Arial" pitchFamily="34" charset="0"/>
              </a:rPr>
              <a:t>qualified candidates </a:t>
            </a:r>
            <a:r>
              <a:rPr lang="en-US" dirty="0">
                <a:latin typeface="Arial" pitchFamily="34" charset="0"/>
                <a:cs typeface="Arial" pitchFamily="34" charset="0"/>
              </a:rPr>
              <a:t>have been identified, offer letters that contain job title, salary and benefit information will be sent out. Upon discussion and acceptance of the offers, official hiring dates will be determined and hiring packages will be sent to the candidates</a:t>
            </a:r>
          </a:p>
          <a:p>
            <a:endParaRPr lang="en-US" dirty="0">
              <a:latin typeface="Arial" pitchFamily="34" charset="0"/>
              <a:cs typeface="Arial" pitchFamily="34" charset="0"/>
            </a:endParaRPr>
          </a:p>
        </p:txBody>
      </p:sp>
      <p:sp>
        <p:nvSpPr>
          <p:cNvPr id="4" name="Slide Number Placeholder 3"/>
          <p:cNvSpPr>
            <a:spLocks noGrp="1"/>
          </p:cNvSpPr>
          <p:nvPr>
            <p:ph type="sldNum" sz="quarter" idx="15"/>
          </p:nvPr>
        </p:nvSpPr>
        <p:spPr/>
        <p:txBody>
          <a:bodyPr/>
          <a:lstStyle/>
          <a:p>
            <a:fld id="{B9874ED1-919C-4FD1-BDD6-CA78BCC2FCF6}" type="slidenum">
              <a:rPr lang="en-US" smtClean="0"/>
              <a:pPr/>
              <a:t>6</a:t>
            </a:fld>
            <a:endParaRPr lang="en-US"/>
          </a:p>
        </p:txBody>
      </p:sp>
      <p:sp>
        <p:nvSpPr>
          <p:cNvPr id="6" name="Footer Placeholder 5"/>
          <p:cNvSpPr>
            <a:spLocks noGrp="1"/>
          </p:cNvSpPr>
          <p:nvPr>
            <p:ph type="ftr" sz="quarter" idx="16"/>
          </p:nvPr>
        </p:nvSpPr>
        <p:spPr/>
        <p:txBody>
          <a:bodyPr/>
          <a:lstStyle/>
          <a:p>
            <a:r>
              <a:rPr lang="en-US" smtClean="0"/>
              <a:t>PharmaSUG China 1st Conference, 2012</a:t>
            </a: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dirty="0"/>
              <a:t>on boarding and training</a:t>
            </a:r>
            <a:br>
              <a:rPr lang="en-US" b="1" cap="all" dirty="0"/>
            </a:br>
            <a:endParaRPr lang="en-US" dirty="0"/>
          </a:p>
        </p:txBody>
      </p:sp>
      <p:sp>
        <p:nvSpPr>
          <p:cNvPr id="3" name="Content Placeholder 2"/>
          <p:cNvSpPr>
            <a:spLocks noGrp="1"/>
          </p:cNvSpPr>
          <p:nvPr>
            <p:ph sz="quarter" idx="1"/>
          </p:nvPr>
        </p:nvSpPr>
        <p:spPr>
          <a:xfrm>
            <a:off x="381000" y="1447800"/>
            <a:ext cx="7924800" cy="4953000"/>
          </a:xfrm>
        </p:spPr>
        <p:txBody>
          <a:bodyPr>
            <a:normAutofit fontScale="92500" lnSpcReduction="10000"/>
          </a:bodyPr>
          <a:lstStyle/>
          <a:p>
            <a:pPr lvl="0" algn="just"/>
            <a:r>
              <a:rPr lang="en-US" dirty="0">
                <a:latin typeface="Arial"/>
                <a:cs typeface="Arial"/>
              </a:rPr>
              <a:t>On-boarding:  we have a very detailed checklist for managers and new employees to follow on on-boarding and training, the list covers a wide range of topics including orientation, IT, HR, Principles, Ethics and Integrity, </a:t>
            </a:r>
            <a:r>
              <a:rPr lang="en-US" dirty="0" smtClean="0">
                <a:latin typeface="Arial"/>
                <a:cs typeface="Arial"/>
              </a:rPr>
              <a:t>Departments, </a:t>
            </a:r>
            <a:r>
              <a:rPr lang="en-US" dirty="0">
                <a:latin typeface="Arial"/>
                <a:cs typeface="Arial"/>
              </a:rPr>
              <a:t>CDISC, project/programming/technical, SOPs, etc., most of the training materials are available from the internal resources. Each item on the checklist has a due day which usually within the first month of </a:t>
            </a:r>
            <a:r>
              <a:rPr lang="en-US" dirty="0" smtClean="0">
                <a:latin typeface="Arial"/>
                <a:cs typeface="Arial"/>
              </a:rPr>
              <a:t>on-boarding</a:t>
            </a:r>
            <a:r>
              <a:rPr lang="en-US" dirty="0">
                <a:latin typeface="Arial"/>
                <a:cs typeface="Arial"/>
              </a:rPr>
              <a:t>.  </a:t>
            </a:r>
          </a:p>
          <a:p>
            <a:pPr lvl="0" algn="just"/>
            <a:r>
              <a:rPr lang="en-US" dirty="0">
                <a:latin typeface="Arial"/>
                <a:cs typeface="Arial"/>
              </a:rPr>
              <a:t>Start working:  on the completion of the first months training, new hires started working on projects while they continue to receive trainings.  They usually start working with programmers who are already familiar with our standards, as they progress and gain more experiences with our standards, they become independent and may take a lead role</a:t>
            </a:r>
          </a:p>
          <a:p>
            <a:pPr algn="just"/>
            <a:endParaRPr lang="en-US" dirty="0">
              <a:latin typeface="Arial"/>
              <a:cs typeface="Arial"/>
            </a:endParaRPr>
          </a:p>
        </p:txBody>
      </p:sp>
      <p:sp>
        <p:nvSpPr>
          <p:cNvPr id="4" name="Slide Number Placeholder 3"/>
          <p:cNvSpPr>
            <a:spLocks noGrp="1"/>
          </p:cNvSpPr>
          <p:nvPr>
            <p:ph type="sldNum" sz="quarter" idx="15"/>
          </p:nvPr>
        </p:nvSpPr>
        <p:spPr/>
        <p:txBody>
          <a:bodyPr>
            <a:normAutofit/>
          </a:bodyPr>
          <a:lstStyle/>
          <a:p>
            <a:fld id="{B9874ED1-919C-4FD1-BDD6-CA78BCC2FCF6}" type="slidenum">
              <a:rPr lang="en-US" smtClean="0"/>
              <a:pPr/>
              <a:t>7</a:t>
            </a:fld>
            <a:endParaRPr lang="en-US"/>
          </a:p>
        </p:txBody>
      </p:sp>
      <p:sp>
        <p:nvSpPr>
          <p:cNvPr id="6" name="Footer Placeholder 5"/>
          <p:cNvSpPr>
            <a:spLocks noGrp="1"/>
          </p:cNvSpPr>
          <p:nvPr>
            <p:ph type="ftr" sz="quarter" idx="16"/>
          </p:nvPr>
        </p:nvSpPr>
        <p:spPr/>
        <p:txBody>
          <a:bodyPr/>
          <a:lstStyle/>
          <a:p>
            <a:r>
              <a:rPr lang="en-US" smtClean="0"/>
              <a:t>PharmaSUG China 1st Conference, 2012</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020762"/>
          </a:xfrm>
        </p:spPr>
        <p:txBody>
          <a:bodyPr>
            <a:normAutofit/>
          </a:bodyPr>
          <a:lstStyle/>
          <a:p>
            <a:pPr algn="ctr"/>
            <a:r>
              <a:rPr lang="en-US" b="1" cap="all" dirty="0"/>
              <a:t>managing and retaining</a:t>
            </a:r>
            <a:br>
              <a:rPr lang="en-US" b="1" cap="all" dirty="0"/>
            </a:br>
            <a:endParaRPr lang="en-US" dirty="0"/>
          </a:p>
        </p:txBody>
      </p:sp>
      <p:sp>
        <p:nvSpPr>
          <p:cNvPr id="3" name="Content Placeholder 2"/>
          <p:cNvSpPr>
            <a:spLocks noGrp="1"/>
          </p:cNvSpPr>
          <p:nvPr>
            <p:ph sz="quarter" idx="1"/>
          </p:nvPr>
        </p:nvSpPr>
        <p:spPr>
          <a:xfrm>
            <a:off x="457200" y="1295400"/>
            <a:ext cx="7924800" cy="4876800"/>
          </a:xfrm>
        </p:spPr>
        <p:txBody>
          <a:bodyPr>
            <a:normAutofit lnSpcReduction="10000"/>
          </a:bodyPr>
          <a:lstStyle/>
          <a:p>
            <a:pPr marL="514350" lvl="0" indent="-514350" algn="just">
              <a:buAutoNum type="arabicPeriod"/>
            </a:pPr>
            <a:r>
              <a:rPr lang="en-US" dirty="0" smtClean="0">
                <a:latin typeface="Arial" pitchFamily="34" charset="0"/>
                <a:cs typeface="Arial" pitchFamily="34" charset="0"/>
              </a:rPr>
              <a:t>MANAGING</a:t>
            </a:r>
          </a:p>
          <a:p>
            <a:pPr lvl="0" algn="just"/>
            <a:r>
              <a:rPr lang="en-US" dirty="0">
                <a:latin typeface="Arial" pitchFamily="34" charset="0"/>
                <a:cs typeface="Arial" pitchFamily="34" charset="0"/>
              </a:rPr>
              <a:t>Local culture awareness: culture awareness is playing an import role in forming and strengthening team spirit, and demonstrating respect. It needs to be paid attention to daily communications and ways of managing the team. </a:t>
            </a:r>
          </a:p>
          <a:p>
            <a:pPr lvl="0" algn="just"/>
            <a:r>
              <a:rPr lang="en-US" dirty="0">
                <a:latin typeface="Arial" pitchFamily="34" charset="0"/>
                <a:cs typeface="Arial" pitchFamily="34" charset="0"/>
              </a:rPr>
              <a:t>Teamwork:  we advocate teamwork throughout the project, each member brings out his or her talent to the group. As a manager, identifying each member’s strength and weakness is a constant task, prioritizing projects and optimizing resource allocation is a key to good jobs done. Teamwork is also a good practice to improve the entire group as a whole</a:t>
            </a:r>
          </a:p>
          <a:p>
            <a:pPr marL="514350" lvl="0" indent="-514350">
              <a:buAutoNum type="arabicPeriod"/>
            </a:pPr>
            <a:endParaRPr lang="en-US" dirty="0">
              <a:latin typeface="Arial" pitchFamily="34" charset="0"/>
              <a:cs typeface="Arial" pitchFamily="34" charset="0"/>
            </a:endParaRPr>
          </a:p>
        </p:txBody>
      </p:sp>
      <p:sp>
        <p:nvSpPr>
          <p:cNvPr id="4" name="Slide Number Placeholder 3"/>
          <p:cNvSpPr>
            <a:spLocks noGrp="1"/>
          </p:cNvSpPr>
          <p:nvPr>
            <p:ph type="sldNum" sz="quarter" idx="15"/>
          </p:nvPr>
        </p:nvSpPr>
        <p:spPr/>
        <p:txBody>
          <a:bodyPr>
            <a:normAutofit/>
          </a:bodyPr>
          <a:lstStyle/>
          <a:p>
            <a:fld id="{B9874ED1-919C-4FD1-BDD6-CA78BCC2FCF6}" type="slidenum">
              <a:rPr lang="en-US" smtClean="0"/>
              <a:pPr/>
              <a:t>8</a:t>
            </a:fld>
            <a:endParaRPr lang="en-US"/>
          </a:p>
        </p:txBody>
      </p:sp>
      <p:sp>
        <p:nvSpPr>
          <p:cNvPr id="6" name="Footer Placeholder 5"/>
          <p:cNvSpPr>
            <a:spLocks noGrp="1"/>
          </p:cNvSpPr>
          <p:nvPr>
            <p:ph type="ftr" sz="quarter" idx="16"/>
          </p:nvPr>
        </p:nvSpPr>
        <p:spPr/>
        <p:txBody>
          <a:bodyPr/>
          <a:lstStyle/>
          <a:p>
            <a:r>
              <a:rPr lang="en-US" smtClean="0"/>
              <a:t>PharmaSUG China 1st Conference, 2012</a:t>
            </a: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a:r>
              <a:rPr lang="en-US" b="1" cap="all" dirty="0"/>
              <a:t>managing and retaining</a:t>
            </a:r>
            <a:br>
              <a:rPr lang="en-US" b="1" cap="all" dirty="0"/>
            </a:br>
            <a:endParaRPr lang="en-US" dirty="0"/>
          </a:p>
        </p:txBody>
      </p:sp>
      <p:sp>
        <p:nvSpPr>
          <p:cNvPr id="3" name="Content Placeholder 2"/>
          <p:cNvSpPr>
            <a:spLocks noGrp="1"/>
          </p:cNvSpPr>
          <p:nvPr>
            <p:ph sz="quarter" idx="1"/>
          </p:nvPr>
        </p:nvSpPr>
        <p:spPr>
          <a:xfrm>
            <a:off x="457200" y="1676400"/>
            <a:ext cx="7467600" cy="4873752"/>
          </a:xfrm>
        </p:spPr>
        <p:txBody>
          <a:bodyPr>
            <a:normAutofit fontScale="92500" lnSpcReduction="10000"/>
          </a:bodyPr>
          <a:lstStyle/>
          <a:p>
            <a:pPr lvl="0" algn="just"/>
            <a:r>
              <a:rPr lang="en-US" dirty="0">
                <a:latin typeface="Arial" pitchFamily="34" charset="0"/>
                <a:cs typeface="Arial" pitchFamily="34" charset="0"/>
              </a:rPr>
              <a:t>Communication: encourage all members to openly and honestly speak their thoughts, come up with recommendations and express their concerns. We have both regular group meetings and one-on-one meetings to exchange ideas on technical issues, career path planning, continuous training and any issues should they come up</a:t>
            </a:r>
          </a:p>
          <a:p>
            <a:pPr lvl="0" algn="just"/>
            <a:r>
              <a:rPr lang="en-US" dirty="0">
                <a:latin typeface="Arial" pitchFamily="34" charset="0"/>
                <a:cs typeface="Arial" pitchFamily="34" charset="0"/>
              </a:rPr>
              <a:t>Multiple time zone management: managers and lead programmers should take full control of the project in terms of meeting deadlines and internal milestones.  Planning ahead of schedule to ensure situations like different holiday patterns won’t disrupt the progress of projects. Sometimes people are required to be flexible on working hours to meet some special or urgent requests.</a:t>
            </a:r>
          </a:p>
          <a:p>
            <a:pPr algn="just"/>
            <a:endParaRPr lang="en-US" dirty="0">
              <a:latin typeface="Arial" pitchFamily="34" charset="0"/>
              <a:cs typeface="Arial" pitchFamily="34" charset="0"/>
            </a:endParaRPr>
          </a:p>
        </p:txBody>
      </p:sp>
      <p:sp>
        <p:nvSpPr>
          <p:cNvPr id="4" name="Slide Number Placeholder 3"/>
          <p:cNvSpPr>
            <a:spLocks noGrp="1"/>
          </p:cNvSpPr>
          <p:nvPr>
            <p:ph type="sldNum" sz="quarter" idx="15"/>
          </p:nvPr>
        </p:nvSpPr>
        <p:spPr/>
        <p:txBody>
          <a:bodyPr/>
          <a:lstStyle/>
          <a:p>
            <a:fld id="{B9874ED1-919C-4FD1-BDD6-CA78BCC2FCF6}" type="slidenum">
              <a:rPr lang="en-US" smtClean="0"/>
              <a:pPr/>
              <a:t>9</a:t>
            </a:fld>
            <a:endParaRPr lang="en-US"/>
          </a:p>
        </p:txBody>
      </p:sp>
      <p:sp>
        <p:nvSpPr>
          <p:cNvPr id="6" name="Footer Placeholder 5"/>
          <p:cNvSpPr>
            <a:spLocks noGrp="1"/>
          </p:cNvSpPr>
          <p:nvPr>
            <p:ph type="ftr" sz="quarter" idx="16"/>
          </p:nvPr>
        </p:nvSpPr>
        <p:spPr/>
        <p:txBody>
          <a:bodyPr/>
          <a:lstStyle/>
          <a:p>
            <a:r>
              <a:rPr lang="en-US" smtClean="0"/>
              <a:t>PharmaSUG China 1st Conference, 2012</a:t>
            </a: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cap="all" dirty="0"/>
              <a:t>managing and retaining</a:t>
            </a:r>
            <a:br>
              <a:rPr lang="en-US" b="1" cap="all" dirty="0"/>
            </a:br>
            <a:endParaRPr lang="en-US" dirty="0"/>
          </a:p>
        </p:txBody>
      </p:sp>
      <p:sp>
        <p:nvSpPr>
          <p:cNvPr id="3" name="Content Placeholder 2"/>
          <p:cNvSpPr>
            <a:spLocks noGrp="1"/>
          </p:cNvSpPr>
          <p:nvPr>
            <p:ph sz="quarter" idx="1"/>
          </p:nvPr>
        </p:nvSpPr>
        <p:spPr>
          <a:xfrm>
            <a:off x="457200" y="1676400"/>
            <a:ext cx="7467600" cy="4873752"/>
          </a:xfrm>
        </p:spPr>
        <p:txBody>
          <a:bodyPr>
            <a:normAutofit fontScale="92500" lnSpcReduction="10000"/>
          </a:bodyPr>
          <a:lstStyle/>
          <a:p>
            <a:pPr lvl="0" algn="just"/>
            <a:r>
              <a:rPr lang="en-US" dirty="0">
                <a:latin typeface="Arial"/>
                <a:cs typeface="Arial"/>
              </a:rPr>
              <a:t>Continuous training: We provide group training as well as individual training upon their needs.  We also provide opportunities for programmers to attend external trainings and conferences,  industry activities and events  whenever being budgeted.  </a:t>
            </a:r>
          </a:p>
          <a:p>
            <a:pPr lvl="0" algn="just"/>
            <a:r>
              <a:rPr lang="en-US" dirty="0">
                <a:latin typeface="Arial"/>
                <a:cs typeface="Arial"/>
              </a:rPr>
              <a:t>90 day performance review/interim review and annual performance review:  90 days after the employment, with the proper training and working on actual projects, new hires are expected to reach a certain level on overall skills. The review is conducted using a combination of self-evaluation, peer reviews and manager’s review.  A one-on-one meeting will be scheduled with the new hire, and the expectations and goals will be adjusted accordingly based on the result of the review</a:t>
            </a:r>
          </a:p>
          <a:p>
            <a:pPr algn="just"/>
            <a:endParaRPr lang="en-US" dirty="0">
              <a:latin typeface="Arial"/>
              <a:cs typeface="Arial"/>
            </a:endParaRPr>
          </a:p>
        </p:txBody>
      </p:sp>
      <p:sp>
        <p:nvSpPr>
          <p:cNvPr id="4" name="Slide Number Placeholder 3"/>
          <p:cNvSpPr>
            <a:spLocks noGrp="1"/>
          </p:cNvSpPr>
          <p:nvPr>
            <p:ph type="sldNum" sz="quarter" idx="15"/>
          </p:nvPr>
        </p:nvSpPr>
        <p:spPr/>
        <p:txBody>
          <a:bodyPr/>
          <a:lstStyle/>
          <a:p>
            <a:fld id="{B9874ED1-919C-4FD1-BDD6-CA78BCC2FCF6}" type="slidenum">
              <a:rPr lang="en-US" smtClean="0"/>
              <a:pPr/>
              <a:t>10</a:t>
            </a:fld>
            <a:endParaRPr lang="en-US"/>
          </a:p>
        </p:txBody>
      </p:sp>
      <p:sp>
        <p:nvSpPr>
          <p:cNvPr id="6" name="Footer Placeholder 5"/>
          <p:cNvSpPr>
            <a:spLocks noGrp="1"/>
          </p:cNvSpPr>
          <p:nvPr>
            <p:ph type="ftr" sz="quarter" idx="16"/>
          </p:nvPr>
        </p:nvSpPr>
        <p:spPr/>
        <p:txBody>
          <a:bodyPr/>
          <a:lstStyle/>
          <a:p>
            <a:r>
              <a:rPr lang="en-US" smtClean="0"/>
              <a:t>PharmaSUG China 1st Conference, 2012</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cap="all" dirty="0"/>
              <a:t>managing and retaining</a:t>
            </a:r>
            <a:br>
              <a:rPr lang="en-US" b="1" cap="all" dirty="0"/>
            </a:br>
            <a:endParaRPr lang="en-US" dirty="0"/>
          </a:p>
        </p:txBody>
      </p:sp>
      <p:sp>
        <p:nvSpPr>
          <p:cNvPr id="3" name="Content Placeholder 2"/>
          <p:cNvSpPr>
            <a:spLocks noGrp="1"/>
          </p:cNvSpPr>
          <p:nvPr>
            <p:ph sz="quarter" idx="1"/>
          </p:nvPr>
        </p:nvSpPr>
        <p:spPr>
          <a:xfrm>
            <a:off x="457200" y="1676400"/>
            <a:ext cx="7467600" cy="4873752"/>
          </a:xfrm>
        </p:spPr>
        <p:txBody>
          <a:bodyPr>
            <a:normAutofit fontScale="92500" lnSpcReduction="10000"/>
          </a:bodyPr>
          <a:lstStyle/>
          <a:p>
            <a:pPr lvl="0" algn="just">
              <a:buNone/>
            </a:pPr>
            <a:r>
              <a:rPr lang="en-US" dirty="0" smtClean="0">
                <a:latin typeface="Arial"/>
                <a:cs typeface="Arial"/>
              </a:rPr>
              <a:t>2. RETAINING</a:t>
            </a:r>
          </a:p>
          <a:p>
            <a:pPr lvl="0" algn="just"/>
            <a:r>
              <a:rPr lang="en-US" dirty="0">
                <a:latin typeface="Arial"/>
                <a:cs typeface="Arial"/>
              </a:rPr>
              <a:t>CRO industry in China is a relatively new but has been developing rapidly in recent years, so local qualified talents are the resource quite sought after. As a result, more frequent than average job-hopping makes it a big challenge to retain employees, especially good employees</a:t>
            </a:r>
          </a:p>
          <a:p>
            <a:pPr lvl="0" algn="just"/>
            <a:r>
              <a:rPr lang="en-US" dirty="0">
                <a:latin typeface="Arial"/>
                <a:cs typeface="Arial"/>
              </a:rPr>
              <a:t>Building up career path:  from the employees’ perspective, what is more important than their salary is their career outlook, help them vision themselves in 5 years, 10 years and what they could achieve. Talk with them about the industry trend and how they can fit into it. Share with them the experiences on how to adjust to the ever increasingly changing environment</a:t>
            </a:r>
          </a:p>
          <a:p>
            <a:pPr lvl="0" algn="just">
              <a:buNone/>
            </a:pPr>
            <a:endParaRPr lang="en-US" dirty="0">
              <a:latin typeface="Arial"/>
              <a:cs typeface="Arial"/>
            </a:endParaRPr>
          </a:p>
          <a:p>
            <a:pPr algn="just"/>
            <a:endParaRPr lang="en-US" dirty="0">
              <a:latin typeface="Arial"/>
              <a:cs typeface="Arial"/>
            </a:endParaRPr>
          </a:p>
        </p:txBody>
      </p:sp>
      <p:sp>
        <p:nvSpPr>
          <p:cNvPr id="4" name="Slide Number Placeholder 3"/>
          <p:cNvSpPr>
            <a:spLocks noGrp="1"/>
          </p:cNvSpPr>
          <p:nvPr>
            <p:ph type="sldNum" sz="quarter" idx="15"/>
          </p:nvPr>
        </p:nvSpPr>
        <p:spPr/>
        <p:txBody>
          <a:bodyPr/>
          <a:lstStyle/>
          <a:p>
            <a:fld id="{B9874ED1-919C-4FD1-BDD6-CA78BCC2FCF6}" type="slidenum">
              <a:rPr lang="en-US" smtClean="0"/>
              <a:pPr/>
              <a:t>11</a:t>
            </a:fld>
            <a:endParaRPr lang="en-US"/>
          </a:p>
        </p:txBody>
      </p:sp>
      <p:sp>
        <p:nvSpPr>
          <p:cNvPr id="6" name="Footer Placeholder 5"/>
          <p:cNvSpPr>
            <a:spLocks noGrp="1"/>
          </p:cNvSpPr>
          <p:nvPr>
            <p:ph type="ftr" sz="quarter" idx="16"/>
          </p:nvPr>
        </p:nvSpPr>
        <p:spPr/>
        <p:txBody>
          <a:bodyPr/>
          <a:lstStyle/>
          <a:p>
            <a:r>
              <a:rPr lang="en-US" smtClean="0"/>
              <a:t>PharmaSUG China 1st Conference, 2012</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cap="all" dirty="0"/>
              <a:t>managing and retaining</a:t>
            </a:r>
            <a:br>
              <a:rPr lang="en-US" b="1" cap="all" dirty="0"/>
            </a:br>
            <a:endParaRPr lang="en-US" dirty="0"/>
          </a:p>
        </p:txBody>
      </p:sp>
      <p:sp>
        <p:nvSpPr>
          <p:cNvPr id="3" name="Content Placeholder 2"/>
          <p:cNvSpPr>
            <a:spLocks noGrp="1"/>
          </p:cNvSpPr>
          <p:nvPr>
            <p:ph sz="quarter" idx="1"/>
          </p:nvPr>
        </p:nvSpPr>
        <p:spPr/>
        <p:txBody>
          <a:bodyPr>
            <a:normAutofit lnSpcReduction="10000"/>
          </a:bodyPr>
          <a:lstStyle/>
          <a:p>
            <a:pPr lvl="0" algn="just"/>
            <a:r>
              <a:rPr lang="en-US" dirty="0">
                <a:latin typeface="Arial" pitchFamily="34" charset="0"/>
                <a:cs typeface="Arial" pitchFamily="34" charset="0"/>
              </a:rPr>
              <a:t>Help them in planning how they would progress in the corporate ladder, building up not only technical skills, but also managerial skills and leadership </a:t>
            </a:r>
          </a:p>
          <a:p>
            <a:pPr lvl="0" algn="just"/>
            <a:r>
              <a:rPr lang="en-US" dirty="0">
                <a:latin typeface="Arial" pitchFamily="34" charset="0"/>
                <a:cs typeface="Arial" pitchFamily="34" charset="0"/>
              </a:rPr>
              <a:t>Setting up short term clear and achievable goals so they can feel strongly about their progress</a:t>
            </a:r>
          </a:p>
          <a:p>
            <a:pPr lvl="0" algn="just"/>
            <a:r>
              <a:rPr lang="en-US" dirty="0">
                <a:latin typeface="Arial" pitchFamily="34" charset="0"/>
                <a:cs typeface="Arial" pitchFamily="34" charset="0"/>
              </a:rPr>
              <a:t>Progressively delegate more important roles as they become more and more confident about their work, promotions will naturally follow when time is ready</a:t>
            </a:r>
          </a:p>
          <a:p>
            <a:pPr lvl="0" algn="just"/>
            <a:r>
              <a:rPr lang="en-US" dirty="0">
                <a:latin typeface="Arial" pitchFamily="34" charset="0"/>
                <a:cs typeface="Arial" pitchFamily="34" charset="0"/>
              </a:rPr>
              <a:t>Apart from good compensation packages, we have regular employee recognition and reward programs that demonstrating the great appreciation from the company</a:t>
            </a:r>
          </a:p>
          <a:p>
            <a:pPr algn="just"/>
            <a:endParaRPr lang="en-US" dirty="0">
              <a:latin typeface="Arial" pitchFamily="34" charset="0"/>
              <a:cs typeface="Arial" pitchFamily="34" charset="0"/>
            </a:endParaRPr>
          </a:p>
        </p:txBody>
      </p:sp>
      <p:sp>
        <p:nvSpPr>
          <p:cNvPr id="4" name="Slide Number Placeholder 3"/>
          <p:cNvSpPr>
            <a:spLocks noGrp="1"/>
          </p:cNvSpPr>
          <p:nvPr>
            <p:ph type="sldNum" sz="quarter" idx="15"/>
          </p:nvPr>
        </p:nvSpPr>
        <p:spPr/>
        <p:txBody>
          <a:bodyPr/>
          <a:lstStyle/>
          <a:p>
            <a:fld id="{B9874ED1-919C-4FD1-BDD6-CA78BCC2FCF6}" type="slidenum">
              <a:rPr lang="en-US" smtClean="0"/>
              <a:pPr/>
              <a:t>12</a:t>
            </a:fld>
            <a:endParaRPr lang="en-US"/>
          </a:p>
        </p:txBody>
      </p:sp>
      <p:sp>
        <p:nvSpPr>
          <p:cNvPr id="6" name="Footer Placeholder 5"/>
          <p:cNvSpPr>
            <a:spLocks noGrp="1"/>
          </p:cNvSpPr>
          <p:nvPr>
            <p:ph type="ftr" sz="quarter" idx="16"/>
          </p:nvPr>
        </p:nvSpPr>
        <p:spPr/>
        <p:txBody>
          <a:bodyPr/>
          <a:lstStyle/>
          <a:p>
            <a:r>
              <a:rPr lang="en-US" smtClean="0"/>
              <a:t>PharmaSUG China 1st Conference, 2012</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dirty="0"/>
              <a:t>CONCLUSION </a:t>
            </a:r>
            <a:br>
              <a:rPr lang="en-US" b="1" cap="all" dirty="0"/>
            </a:br>
            <a:endParaRPr lang="en-US" dirty="0"/>
          </a:p>
        </p:txBody>
      </p:sp>
      <p:sp>
        <p:nvSpPr>
          <p:cNvPr id="3" name="Content Placeholder 2"/>
          <p:cNvSpPr>
            <a:spLocks noGrp="1"/>
          </p:cNvSpPr>
          <p:nvPr>
            <p:ph sz="quarter" idx="1"/>
          </p:nvPr>
        </p:nvSpPr>
        <p:spPr>
          <a:xfrm>
            <a:off x="381000" y="1905000"/>
            <a:ext cx="7848600" cy="2743199"/>
          </a:xfrm>
        </p:spPr>
        <p:txBody>
          <a:bodyPr>
            <a:normAutofit/>
          </a:bodyPr>
          <a:lstStyle/>
          <a:p>
            <a:pPr algn="just">
              <a:buNone/>
            </a:pPr>
            <a:r>
              <a:rPr lang="en-US" dirty="0" smtClean="0">
                <a:latin typeface="Arial" pitchFamily="34" charset="0"/>
                <a:cs typeface="Arial" pitchFamily="34" charset="0"/>
              </a:rPr>
              <a:t>   Using </a:t>
            </a:r>
            <a:r>
              <a:rPr lang="en-US" dirty="0">
                <a:latin typeface="Arial" pitchFamily="34" charset="0"/>
                <a:cs typeface="Arial" pitchFamily="34" charset="0"/>
              </a:rPr>
              <a:t>established global standards with deep understanding of the local culture and market in recruiting, on-boarding, training, managing and retaining is a key to successfully set up a statistical programming team and a new office in China.</a:t>
            </a:r>
          </a:p>
        </p:txBody>
      </p:sp>
      <p:sp>
        <p:nvSpPr>
          <p:cNvPr id="4" name="Slide Number Placeholder 3"/>
          <p:cNvSpPr>
            <a:spLocks noGrp="1"/>
          </p:cNvSpPr>
          <p:nvPr>
            <p:ph type="sldNum" sz="quarter" idx="15"/>
          </p:nvPr>
        </p:nvSpPr>
        <p:spPr/>
        <p:txBody>
          <a:bodyPr/>
          <a:lstStyle/>
          <a:p>
            <a:fld id="{B9874ED1-919C-4FD1-BDD6-CA78BCC2FCF6}" type="slidenum">
              <a:rPr lang="en-US" smtClean="0"/>
              <a:pPr/>
              <a:t>13</a:t>
            </a:fld>
            <a:endParaRPr lang="en-US"/>
          </a:p>
        </p:txBody>
      </p:sp>
      <p:sp>
        <p:nvSpPr>
          <p:cNvPr id="6" name="Footer Placeholder 5"/>
          <p:cNvSpPr>
            <a:spLocks noGrp="1"/>
          </p:cNvSpPr>
          <p:nvPr>
            <p:ph type="ftr" sz="quarter" idx="16"/>
          </p:nvPr>
        </p:nvSpPr>
        <p:spPr/>
        <p:txBody>
          <a:bodyPr/>
          <a:lstStyle/>
          <a:p>
            <a:r>
              <a:rPr lang="en-US" smtClean="0"/>
              <a:t>PharmaSUG China 1st Conference, 2012</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b="1" cap="all" dirty="0"/>
              <a:t>Contact Information </a:t>
            </a:r>
            <a:br>
              <a:rPr lang="en-US" b="1" cap="all" dirty="0"/>
            </a:br>
            <a:endParaRPr lang="en-US" dirty="0"/>
          </a:p>
        </p:txBody>
      </p:sp>
      <p:sp>
        <p:nvSpPr>
          <p:cNvPr id="3" name="Content Placeholder 2"/>
          <p:cNvSpPr>
            <a:spLocks noGrp="1"/>
          </p:cNvSpPr>
          <p:nvPr>
            <p:ph sz="quarter" idx="1"/>
          </p:nvPr>
        </p:nvSpPr>
        <p:spPr>
          <a:xfrm>
            <a:off x="457200" y="1828800"/>
            <a:ext cx="7467600" cy="3124200"/>
          </a:xfrm>
        </p:spPr>
        <p:txBody>
          <a:bodyPr>
            <a:normAutofit/>
          </a:bodyPr>
          <a:lstStyle/>
          <a:p>
            <a:pPr algn="just">
              <a:buNone/>
            </a:pPr>
            <a:r>
              <a:rPr lang="en-US" dirty="0" smtClean="0">
                <a:latin typeface="Arial"/>
                <a:cs typeface="Arial"/>
              </a:rPr>
              <a:t>   Name</a:t>
            </a:r>
            <a:r>
              <a:rPr lang="en-US" dirty="0">
                <a:latin typeface="Arial"/>
                <a:cs typeface="Arial"/>
              </a:rPr>
              <a:t>: Shilin Wang</a:t>
            </a:r>
          </a:p>
          <a:p>
            <a:pPr algn="just">
              <a:buNone/>
            </a:pPr>
            <a:r>
              <a:rPr lang="en-US" dirty="0" smtClean="0">
                <a:latin typeface="Arial"/>
                <a:cs typeface="Arial"/>
              </a:rPr>
              <a:t>   Address</a:t>
            </a:r>
            <a:r>
              <a:rPr lang="en-US" dirty="0">
                <a:latin typeface="Arial"/>
                <a:cs typeface="Arial"/>
              </a:rPr>
              <a:t>: 4225 Executive Square Suite 800</a:t>
            </a:r>
          </a:p>
          <a:p>
            <a:pPr algn="just">
              <a:buNone/>
            </a:pPr>
            <a:r>
              <a:rPr lang="en-US" dirty="0" smtClean="0">
                <a:latin typeface="Arial"/>
                <a:cs typeface="Arial"/>
              </a:rPr>
              <a:t>   City</a:t>
            </a:r>
            <a:r>
              <a:rPr lang="en-US" dirty="0">
                <a:latin typeface="Arial"/>
                <a:cs typeface="Arial"/>
              </a:rPr>
              <a:t>, State ZIP: La Jolla, CA 92037</a:t>
            </a:r>
          </a:p>
          <a:p>
            <a:pPr algn="just">
              <a:buNone/>
            </a:pPr>
            <a:r>
              <a:rPr lang="en-US" dirty="0" smtClean="0">
                <a:latin typeface="Arial"/>
                <a:cs typeface="Arial"/>
              </a:rPr>
              <a:t>   Phone</a:t>
            </a:r>
            <a:r>
              <a:rPr lang="en-US" dirty="0">
                <a:latin typeface="Arial"/>
                <a:cs typeface="Arial"/>
              </a:rPr>
              <a:t>: (858)337-</a:t>
            </a:r>
            <a:r>
              <a:rPr lang="en-US" dirty="0" smtClean="0">
                <a:latin typeface="Arial"/>
                <a:cs typeface="Arial"/>
              </a:rPr>
              <a:t>6227(USA), 13917479893(China)</a:t>
            </a:r>
            <a:endParaRPr lang="en-US" dirty="0">
              <a:latin typeface="Arial"/>
              <a:cs typeface="Arial"/>
            </a:endParaRPr>
          </a:p>
          <a:p>
            <a:pPr algn="just">
              <a:buNone/>
            </a:pPr>
            <a:r>
              <a:rPr lang="en-US" dirty="0" smtClean="0">
                <a:latin typeface="Arial"/>
                <a:cs typeface="Arial"/>
              </a:rPr>
              <a:t>   E-mail</a:t>
            </a:r>
            <a:r>
              <a:rPr lang="en-US" dirty="0">
                <a:latin typeface="Arial"/>
                <a:cs typeface="Arial"/>
              </a:rPr>
              <a:t>: </a:t>
            </a:r>
            <a:r>
              <a:rPr lang="en-US" u="sng" dirty="0">
                <a:latin typeface="Arial"/>
                <a:cs typeface="Arial"/>
                <a:hlinkClick r:id="rId2"/>
              </a:rPr>
              <a:t>ShiWang@pharmanet-i3.com</a:t>
            </a:r>
            <a:endParaRPr lang="en-US" dirty="0">
              <a:latin typeface="Arial"/>
              <a:cs typeface="Arial"/>
            </a:endParaRPr>
          </a:p>
          <a:p>
            <a:pPr algn="just"/>
            <a:endParaRPr lang="en-US" dirty="0">
              <a:latin typeface="Arial"/>
              <a:cs typeface="Arial"/>
            </a:endParaRPr>
          </a:p>
        </p:txBody>
      </p:sp>
      <p:sp>
        <p:nvSpPr>
          <p:cNvPr id="4" name="Slide Number Placeholder 3"/>
          <p:cNvSpPr>
            <a:spLocks noGrp="1"/>
          </p:cNvSpPr>
          <p:nvPr>
            <p:ph type="sldNum" sz="quarter" idx="15"/>
          </p:nvPr>
        </p:nvSpPr>
        <p:spPr/>
        <p:txBody>
          <a:bodyPr/>
          <a:lstStyle/>
          <a:p>
            <a:fld id="{B9874ED1-919C-4FD1-BDD6-CA78BCC2FCF6}" type="slidenum">
              <a:rPr lang="en-US" smtClean="0"/>
              <a:pPr/>
              <a:t>14</a:t>
            </a:fld>
            <a:endParaRPr lang="en-US"/>
          </a:p>
        </p:txBody>
      </p:sp>
      <p:sp>
        <p:nvSpPr>
          <p:cNvPr id="6" name="Footer Placeholder 5"/>
          <p:cNvSpPr>
            <a:spLocks noGrp="1"/>
          </p:cNvSpPr>
          <p:nvPr>
            <p:ph type="ftr" sz="quarter" idx="16"/>
          </p:nvPr>
        </p:nvSpPr>
        <p:spPr/>
        <p:txBody>
          <a:bodyPr/>
          <a:lstStyle/>
          <a:p>
            <a:r>
              <a:rPr lang="en-US" smtClean="0"/>
              <a:t>PharmaSUG China 1st Conference, 2012</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sz="quarter" idx="1"/>
          </p:nvPr>
        </p:nvSpPr>
        <p:spPr/>
        <p:txBody>
          <a:bodyPr/>
          <a:lstStyle/>
          <a:p>
            <a:pPr algn="ctr">
              <a:buNone/>
            </a:pPr>
            <a:r>
              <a:rPr lang="en-US" sz="3600" dirty="0" smtClean="0"/>
              <a:t>QUESTIONS?</a:t>
            </a:r>
          </a:p>
          <a:p>
            <a:pPr algn="ctr">
              <a:buNone/>
            </a:pPr>
            <a:endParaRPr lang="en-US" sz="3600" dirty="0" smtClean="0"/>
          </a:p>
          <a:p>
            <a:pPr algn="ctr">
              <a:buNone/>
            </a:pPr>
            <a:endParaRPr lang="en-US" sz="3600" dirty="0"/>
          </a:p>
        </p:txBody>
      </p:sp>
      <p:sp>
        <p:nvSpPr>
          <p:cNvPr id="4" name="Slide Number Placeholder 3"/>
          <p:cNvSpPr>
            <a:spLocks noGrp="1"/>
          </p:cNvSpPr>
          <p:nvPr>
            <p:ph type="sldNum" sz="quarter" idx="15"/>
          </p:nvPr>
        </p:nvSpPr>
        <p:spPr/>
        <p:txBody>
          <a:bodyPr/>
          <a:lstStyle/>
          <a:p>
            <a:fld id="{B9874ED1-919C-4FD1-BDD6-CA78BCC2FCF6}" type="slidenum">
              <a:rPr lang="en-US" smtClean="0"/>
              <a:pPr/>
              <a:t>15</a:t>
            </a:fld>
            <a:endParaRPr lang="en-US"/>
          </a:p>
        </p:txBody>
      </p:sp>
      <p:sp>
        <p:nvSpPr>
          <p:cNvPr id="5" name="Footer Placeholder 4"/>
          <p:cNvSpPr>
            <a:spLocks noGrp="1"/>
          </p:cNvSpPr>
          <p:nvPr>
            <p:ph type="ftr" sz="quarter" idx="16"/>
          </p:nvPr>
        </p:nvSpPr>
        <p:spPr/>
        <p:txBody>
          <a:bodyPr/>
          <a:lstStyle/>
          <a:p>
            <a:r>
              <a:rPr lang="en-US" smtClean="0"/>
              <a:t>PharmaSUG China 1st Conference, 2012</a:t>
            </a:r>
            <a:endParaRPr lang="en-US"/>
          </a:p>
        </p:txBody>
      </p:sp>
      <p:pic>
        <p:nvPicPr>
          <p:cNvPr id="6" name="Picture 5" descr="questions.JPG"/>
          <p:cNvPicPr>
            <a:picLocks noChangeAspect="1"/>
          </p:cNvPicPr>
          <p:nvPr/>
        </p:nvPicPr>
        <p:blipFill>
          <a:blip r:embed="rId2" cstate="print"/>
          <a:stretch>
            <a:fillRect/>
          </a:stretch>
        </p:blipFill>
        <p:spPr>
          <a:xfrm>
            <a:off x="3276600" y="2743200"/>
            <a:ext cx="2143125" cy="214312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sz="quarter" idx="1"/>
          </p:nvPr>
        </p:nvSpPr>
        <p:spPr/>
        <p:txBody>
          <a:bodyPr>
            <a:normAutofit/>
          </a:bodyPr>
          <a:lstStyle/>
          <a:p>
            <a:pPr algn="ctr">
              <a:buNone/>
            </a:pPr>
            <a:r>
              <a:rPr lang="en-US" sz="4800" dirty="0" smtClean="0">
                <a:latin typeface="Script MT Bold" pitchFamily="66" charset="0"/>
              </a:rPr>
              <a:t>Thank you</a:t>
            </a:r>
          </a:p>
          <a:p>
            <a:pPr algn="ctr">
              <a:buNone/>
            </a:pPr>
            <a:endParaRPr lang="en-US" sz="4800" dirty="0" smtClean="0"/>
          </a:p>
          <a:p>
            <a:pPr algn="ctr">
              <a:buNone/>
            </a:pPr>
            <a:endParaRPr lang="en-US" sz="4800" dirty="0"/>
          </a:p>
        </p:txBody>
      </p:sp>
      <p:sp>
        <p:nvSpPr>
          <p:cNvPr id="4" name="Slide Number Placeholder 3"/>
          <p:cNvSpPr>
            <a:spLocks noGrp="1"/>
          </p:cNvSpPr>
          <p:nvPr>
            <p:ph type="sldNum" sz="quarter" idx="15"/>
          </p:nvPr>
        </p:nvSpPr>
        <p:spPr/>
        <p:txBody>
          <a:bodyPr/>
          <a:lstStyle/>
          <a:p>
            <a:fld id="{B9874ED1-919C-4FD1-BDD6-CA78BCC2FCF6}" type="slidenum">
              <a:rPr lang="en-US" smtClean="0"/>
              <a:pPr/>
              <a:t>16</a:t>
            </a:fld>
            <a:endParaRPr lang="en-US"/>
          </a:p>
        </p:txBody>
      </p:sp>
      <p:sp>
        <p:nvSpPr>
          <p:cNvPr id="5" name="Footer Placeholder 4"/>
          <p:cNvSpPr>
            <a:spLocks noGrp="1"/>
          </p:cNvSpPr>
          <p:nvPr>
            <p:ph type="ftr" sz="quarter" idx="16"/>
          </p:nvPr>
        </p:nvSpPr>
        <p:spPr/>
        <p:txBody>
          <a:bodyPr/>
          <a:lstStyle/>
          <a:p>
            <a:r>
              <a:rPr lang="en-US" smtClean="0"/>
              <a:t>PharmaSUG China 1st Conference, 2012</a:t>
            </a:r>
            <a:endParaRPr lang="en-US"/>
          </a:p>
        </p:txBody>
      </p:sp>
      <p:pic>
        <p:nvPicPr>
          <p:cNvPr id="7" name="Picture 6" descr="lajolla.JPG"/>
          <p:cNvPicPr>
            <a:picLocks noChangeAspect="1"/>
          </p:cNvPicPr>
          <p:nvPr/>
        </p:nvPicPr>
        <p:blipFill>
          <a:blip r:embed="rId2" cstate="print"/>
          <a:stretch>
            <a:fillRect/>
          </a:stretch>
        </p:blipFill>
        <p:spPr>
          <a:xfrm>
            <a:off x="1219200" y="2971800"/>
            <a:ext cx="3048000" cy="2286000"/>
          </a:xfrm>
          <a:prstGeom prst="rect">
            <a:avLst/>
          </a:prstGeom>
        </p:spPr>
      </p:pic>
      <p:pic>
        <p:nvPicPr>
          <p:cNvPr id="8" name="Picture 7" descr="shanghai.JPG"/>
          <p:cNvPicPr>
            <a:picLocks noChangeAspect="1"/>
          </p:cNvPicPr>
          <p:nvPr/>
        </p:nvPicPr>
        <p:blipFill>
          <a:blip r:embed="rId3" cstate="print"/>
          <a:stretch>
            <a:fillRect/>
          </a:stretch>
        </p:blipFill>
        <p:spPr>
          <a:xfrm>
            <a:off x="4343399" y="2971800"/>
            <a:ext cx="2932545" cy="2286000"/>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737</TotalTime>
  <Words>1433</Words>
  <Application>Microsoft Office PowerPoint</Application>
  <PresentationFormat>On-screen Show (4:3)</PresentationFormat>
  <Paragraphs>82</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Oriel</vt:lpstr>
      <vt:lpstr>Setting up and Managing a Statistical Programming team in China for a US based global CRO Company </vt:lpstr>
      <vt:lpstr>ABSTRACT  </vt:lpstr>
      <vt:lpstr>Introduction  </vt:lpstr>
      <vt:lpstr>recruiting and hiring  </vt:lpstr>
      <vt:lpstr>recruiting and hiring  </vt:lpstr>
      <vt:lpstr>recruiting and hiring  </vt:lpstr>
      <vt:lpstr>on boarding and training </vt:lpstr>
      <vt:lpstr>managing and retaining </vt:lpstr>
      <vt:lpstr>managing and retaining </vt:lpstr>
      <vt:lpstr>managing and retaining </vt:lpstr>
      <vt:lpstr>managing and retaining </vt:lpstr>
      <vt:lpstr>managing and retaining </vt:lpstr>
      <vt:lpstr>CONCLUSION  </vt:lpstr>
      <vt:lpstr>Contact Information  </vt:lpstr>
      <vt:lpstr> </vt:lpstr>
      <vt:lpstr>  </vt:lpstr>
    </vt:vector>
  </TitlesOfParts>
  <Company>inVentiv Health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Setting up and Managing a Statistical Programming team in China for an US based global CRO Company </dc:title>
  <dc:creator>Wang, Shilin</dc:creator>
  <cp:lastModifiedBy>Wang, Shilin</cp:lastModifiedBy>
  <cp:revision>76</cp:revision>
  <dcterms:created xsi:type="dcterms:W3CDTF">2012-06-13T23:07:49Z</dcterms:created>
  <dcterms:modified xsi:type="dcterms:W3CDTF">2012-06-15T07:14:58Z</dcterms:modified>
</cp:coreProperties>
</file>