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45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41.xml" ContentType="application/vnd.openxmlformats-officedocument.presentationml.tag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Default Extension="gif" ContentType="image/gif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slides/slide7.xml" ContentType="application/vnd.openxmlformats-officedocument.presentationml.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s/slide24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257" r:id="rId3"/>
    <p:sldId id="282" r:id="rId4"/>
    <p:sldId id="260" r:id="rId5"/>
    <p:sldId id="261" r:id="rId6"/>
    <p:sldId id="262" r:id="rId7"/>
    <p:sldId id="264" r:id="rId8"/>
    <p:sldId id="272" r:id="rId9"/>
    <p:sldId id="265" r:id="rId10"/>
    <p:sldId id="266" r:id="rId11"/>
    <p:sldId id="267" r:id="rId12"/>
    <p:sldId id="273" r:id="rId13"/>
    <p:sldId id="274" r:id="rId14"/>
    <p:sldId id="268" r:id="rId15"/>
    <p:sldId id="275" r:id="rId16"/>
    <p:sldId id="276" r:id="rId17"/>
    <p:sldId id="277" r:id="rId18"/>
    <p:sldId id="270" r:id="rId19"/>
    <p:sldId id="278" r:id="rId20"/>
    <p:sldId id="279" r:id="rId21"/>
    <p:sldId id="269" r:id="rId22"/>
    <p:sldId id="280" r:id="rId23"/>
    <p:sldId id="281" r:id="rId24"/>
    <p:sldId id="271" r:id="rId25"/>
    <p:sldId id="263" r:id="rId26"/>
    <p:sldId id="25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7F3F2ED-549E-46CC-A159-9114B0D31DAE}" type="datetimeFigureOut">
              <a:rPr lang="en-US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6193222-46E3-4D16-BF8F-1153546403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2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>
            <p:custDataLst>
              <p:tags r:id="rId1"/>
            </p:custDataLst>
          </p:nvPr>
        </p:nvCxnSpPr>
        <p:spPr>
          <a:xfrm>
            <a:off x="1295400" y="4495800"/>
            <a:ext cx="640080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ound Same Side Corner Rectangle 5"/>
          <p:cNvSpPr/>
          <p:nvPr>
            <p:custDataLst>
              <p:tags r:id="rId2"/>
            </p:custDataLst>
          </p:nvPr>
        </p:nvSpPr>
        <p:spPr>
          <a:xfrm>
            <a:off x="0" y="0"/>
            <a:ext cx="5486400" cy="1828800"/>
          </a:xfrm>
          <a:prstGeom prst="round2SameRect">
            <a:avLst>
              <a:gd name="adj1" fmla="val 1344"/>
              <a:gd name="adj2" fmla="val 30779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685800" y="2971800"/>
            <a:ext cx="7772400" cy="13716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85800" y="4648200"/>
            <a:ext cx="7772400" cy="1371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26" name="Picture 2" descr="logo_PharmaSUG_China_201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381000"/>
            <a:ext cx="3200400" cy="85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>
            <p:custDataLst>
              <p:tags r:id="rId1"/>
            </p:custDataLst>
          </p:nvPr>
        </p:nvSpPr>
        <p:spPr>
          <a:xfrm>
            <a:off x="0" y="5943600"/>
            <a:ext cx="6553200" cy="914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                                 </a:t>
            </a:r>
            <a:r>
              <a:rPr lang="en-US" dirty="0" smtClean="0"/>
              <a:t>SAS® Data Query and Edit Checks with HTML5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1"/>
            <a:ext cx="8229600" cy="42062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>
          <a:xfrm>
            <a:off x="0" y="6248400"/>
            <a:ext cx="1371600" cy="457200"/>
          </a:xfrm>
        </p:spPr>
        <p:txBody>
          <a:bodyPr/>
          <a:lstStyle>
            <a:lvl1pPr algn="ctr">
              <a:defRPr sz="1800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2F08C18-A09D-4F0C-866E-EC27E6E1C8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0" name="Picture 2" descr="logo_PharmaSUG_China_201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6172200"/>
            <a:ext cx="2209800" cy="59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2062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2062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ound Same Side Corner Rectangle 10"/>
          <p:cNvSpPr/>
          <p:nvPr userDrawn="1">
            <p:custDataLst>
              <p:tags r:id="rId4"/>
            </p:custDataLst>
          </p:nvPr>
        </p:nvSpPr>
        <p:spPr>
          <a:xfrm>
            <a:off x="0" y="5943600"/>
            <a:ext cx="6553200" cy="914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                                 </a:t>
            </a:r>
            <a:r>
              <a:rPr lang="en-US" dirty="0" smtClean="0"/>
              <a:t>SAS® Data Query and Edit Checks with HTML5</a:t>
            </a:r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0" y="6248400"/>
            <a:ext cx="1371600" cy="457200"/>
          </a:xfrm>
        </p:spPr>
        <p:txBody>
          <a:bodyPr/>
          <a:lstStyle>
            <a:lvl1pPr algn="ctr">
              <a:defRPr sz="1800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2F08C18-A09D-4F0C-866E-EC27E6E1C8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2" descr="logo_PharmaSUG_China_201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5600" y="6172200"/>
            <a:ext cx="2209800" cy="59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ound Same Side Corner Rectangle 8"/>
          <p:cNvSpPr/>
          <p:nvPr userDrawn="1">
            <p:custDataLst>
              <p:tags r:id="rId2"/>
            </p:custDataLst>
          </p:nvPr>
        </p:nvSpPr>
        <p:spPr>
          <a:xfrm>
            <a:off x="0" y="5943600"/>
            <a:ext cx="6553200" cy="914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                                 </a:t>
            </a:r>
            <a:r>
              <a:rPr lang="en-US" dirty="0" smtClean="0"/>
              <a:t>SAS® Data Query and Edit Checks with HTML5</a:t>
            </a:r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>
          <a:xfrm>
            <a:off x="0" y="6248400"/>
            <a:ext cx="1371600" cy="457200"/>
          </a:xfrm>
        </p:spPr>
        <p:txBody>
          <a:bodyPr/>
          <a:lstStyle>
            <a:lvl1pPr algn="ctr">
              <a:defRPr sz="1800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2F08C18-A09D-4F0C-866E-EC27E6E1C8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2" descr="logo_PharmaSUG_China_201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6172200"/>
            <a:ext cx="2209800" cy="59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1828800"/>
          </a:xfrm>
          <a:prstGeom prst="round2SameRect">
            <a:avLst>
              <a:gd name="adj1" fmla="val 1344"/>
              <a:gd name="adj2" fmla="val 29737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7620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dirty="0"/>
              <a:t>Contact Information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2438400" y="2057400"/>
            <a:ext cx="50292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Round Same Side Corner Rectangle 13"/>
          <p:cNvSpPr/>
          <p:nvPr userDrawn="1">
            <p:custDataLst>
              <p:tags r:id="rId4"/>
            </p:custDataLst>
          </p:nvPr>
        </p:nvSpPr>
        <p:spPr>
          <a:xfrm>
            <a:off x="0" y="5943600"/>
            <a:ext cx="6553200" cy="91440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                                 </a:t>
            </a:r>
            <a:r>
              <a:rPr lang="en-US" dirty="0" smtClean="0"/>
              <a:t>SAS® Data Query and Edit Checks with HTML5</a:t>
            </a:r>
            <a:endParaRPr lang="en-US" dirty="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>
          <a:xfrm>
            <a:off x="0" y="6248400"/>
            <a:ext cx="1371600" cy="457200"/>
          </a:xfrm>
        </p:spPr>
        <p:txBody>
          <a:bodyPr/>
          <a:lstStyle>
            <a:lvl1pPr algn="ctr">
              <a:defRPr sz="1800" baseline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2F08C18-A09D-4F0C-866E-EC27E6E1C8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6" name="Picture 2" descr="logo_PharmaSUG_China_201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5600" y="6172200"/>
            <a:ext cx="2209800" cy="59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51C569-770E-4DE6-A5F4-E4E0672E8E98}" type="datetime1">
              <a:rPr lang="en-US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EA4773-5776-4B74-82D7-C2FF436EEA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3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5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6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image" Target="../media/image7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8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image" Target="../media/image9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7" Type="http://schemas.openxmlformats.org/officeDocument/2006/relationships/image" Target="../media/image10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11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12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7" Type="http://schemas.openxmlformats.org/officeDocument/2006/relationships/image" Target="../media/image13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14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7" Type="http://schemas.openxmlformats.org/officeDocument/2006/relationships/image" Target="../media/image15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7" Type="http://schemas.openxmlformats.org/officeDocument/2006/relationships/image" Target="../media/image16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3.xml"/><Relationship Id="rId4" Type="http://schemas.openxmlformats.org/officeDocument/2006/relationships/tags" Target="../tags/tag10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image" Target="../media/image17.png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8.xml"/><Relationship Id="rId4" Type="http://schemas.openxmlformats.org/officeDocument/2006/relationships/tags" Target="../tags/tag10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7" Type="http://schemas.openxmlformats.org/officeDocument/2006/relationships/image" Target="../media/image18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3.xml"/><Relationship Id="rId4" Type="http://schemas.openxmlformats.org/officeDocument/2006/relationships/tags" Target="../tags/tag1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7" Type="http://schemas.openxmlformats.org/officeDocument/2006/relationships/image" Target="../media/image19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8.xml"/><Relationship Id="rId4" Type="http://schemas.openxmlformats.org/officeDocument/2006/relationships/tags" Target="../tags/tag1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7" Type="http://schemas.openxmlformats.org/officeDocument/2006/relationships/image" Target="../media/image20.png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7" Type="http://schemas.openxmlformats.org/officeDocument/2006/relationships/image" Target="../media/image21.png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8.xml"/><Relationship Id="rId4" Type="http://schemas.openxmlformats.org/officeDocument/2006/relationships/tags" Target="../tags/tag1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7" Type="http://schemas.openxmlformats.org/officeDocument/2006/relationships/image" Target="../media/image22.png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3.xml"/><Relationship Id="rId4" Type="http://schemas.openxmlformats.org/officeDocument/2006/relationships/tags" Target="../tags/tag1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36.xml"/><Relationship Id="rId7" Type="http://schemas.openxmlformats.org/officeDocument/2006/relationships/image" Target="../media/image23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8.xml"/><Relationship Id="rId4" Type="http://schemas.openxmlformats.org/officeDocument/2006/relationships/tags" Target="../tags/tag1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7" Type="http://schemas.openxmlformats.org/officeDocument/2006/relationships/image" Target="../media/image24.gif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3.xml"/><Relationship Id="rId4" Type="http://schemas.openxmlformats.org/officeDocument/2006/relationships/tags" Target="../tags/tag14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image" Target="../media/image1.jpeg"/><Relationship Id="rId5" Type="http://schemas.openxmlformats.org/officeDocument/2006/relationships/hyperlink" Target="mailto:sy.truong@meta-x.com" TargetMode="Externa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762000" y="3048000"/>
            <a:ext cx="7772400" cy="1371600"/>
          </a:xfrm>
        </p:spPr>
        <p:txBody>
          <a:bodyPr/>
          <a:lstStyle/>
          <a:p>
            <a:r>
              <a:rPr lang="en-US" dirty="0" smtClean="0"/>
              <a:t>SAS® Data Query and </a:t>
            </a:r>
            <a:br>
              <a:rPr lang="en-US" dirty="0" smtClean="0"/>
            </a:br>
            <a:r>
              <a:rPr lang="en-US" dirty="0" smtClean="0"/>
              <a:t>Edit Checks with HTML5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762000" y="4724400"/>
            <a:ext cx="7772400" cy="1066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0070C0"/>
                </a:solidFill>
              </a:rPr>
              <a:t>Sy Truong, Meta-Xceed, Inc., Fremont, </a:t>
            </a:r>
            <a:r>
              <a:rPr lang="en-US" dirty="0" smtClean="0">
                <a:solidFill>
                  <a:srgbClr val="0070C0"/>
                </a:solidFill>
              </a:rPr>
              <a:t>CA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7172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685800"/>
            <a:ext cx="5029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/>
              <a:t>PharmaSUG </a:t>
            </a:r>
            <a:r>
              <a:rPr lang="en-US" sz="2400" dirty="0" smtClean="0"/>
              <a:t>China 2012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524000"/>
            <a:ext cx="5715000" cy="4206875"/>
          </a:xfrm>
        </p:spPr>
        <p:txBody>
          <a:bodyPr/>
          <a:lstStyle/>
          <a:p>
            <a:r>
              <a:rPr lang="en-US" dirty="0" smtClean="0"/>
              <a:t>Data Step to HTML5 Google Like Query</a:t>
            </a:r>
          </a:p>
          <a:p>
            <a:r>
              <a:rPr lang="en-US" dirty="0" smtClean="0"/>
              <a:t>Functionality First</a:t>
            </a:r>
          </a:p>
          <a:p>
            <a:r>
              <a:rPr lang="en-US" dirty="0" smtClean="0"/>
              <a:t>Software Validation</a:t>
            </a:r>
          </a:p>
          <a:p>
            <a:r>
              <a:rPr lang="en-US" dirty="0" smtClean="0"/>
              <a:t>Implementation Lesson Learned</a:t>
            </a:r>
          </a:p>
          <a:p>
            <a:r>
              <a:rPr lang="en-US" dirty="0" smtClean="0"/>
              <a:t>Concluding Thin Client Suggestions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6" name="Picture 5"/>
          <p:cNvPicPr/>
          <p:nvPr>
            <p:custDataLst>
              <p:tags r:id="rId5"/>
            </p:custDataLst>
          </p:nvPr>
        </p:nvPicPr>
        <p:blipFill>
          <a:blip r:embed="rId7" cstate="print"/>
          <a:srcRect l="10753"/>
          <a:stretch>
            <a:fillRect/>
          </a:stretch>
        </p:blipFill>
        <p:spPr bwMode="auto">
          <a:xfrm>
            <a:off x="5943600" y="1828800"/>
            <a:ext cx="3200400" cy="363186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648200" y="533400"/>
            <a:ext cx="3886200" cy="5273040"/>
          </a:xfrm>
        </p:spPr>
        <p:txBody>
          <a:bodyPr/>
          <a:lstStyle/>
          <a:p>
            <a:pPr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"We have found that offering a high-quality user experience leads to increased traffic and strong word-of-mouth promotion." 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br>
              <a:rPr lang="en-US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               - Sergey Brin</a:t>
            </a:r>
            <a:br>
              <a:rPr lang="en-US" sz="2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     Co-Founder Google 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62F08C18-A09D-4F0C-866E-EC27E6E1C84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685800"/>
            <a:ext cx="3886200" cy="339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Data Step to HTML5 and XML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4572000" cy="4206875"/>
          </a:xfrm>
        </p:spPr>
        <p:txBody>
          <a:bodyPr/>
          <a:lstStyle/>
          <a:p>
            <a:r>
              <a:rPr lang="en-US" dirty="0" smtClean="0"/>
              <a:t>Obtaining Optimal User Experience</a:t>
            </a:r>
          </a:p>
          <a:p>
            <a:r>
              <a:rPr lang="en-US" dirty="0" smtClean="0"/>
              <a:t>Desktop to Flash to HTML5</a:t>
            </a:r>
          </a:p>
          <a:p>
            <a:r>
              <a:rPr lang="en-US" dirty="0" smtClean="0"/>
              <a:t>Users Expect Google, Facebook and Amazon</a:t>
            </a:r>
          </a:p>
          <a:p>
            <a:r>
              <a:rPr lang="en-US" dirty="0" smtClean="0"/>
              <a:t>Delivery DATA STEP and SQL to All Users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5400" y="2057400"/>
            <a:ext cx="3886200" cy="292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Functionality Driven Development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8229600" cy="4206875"/>
          </a:xfrm>
        </p:spPr>
        <p:txBody>
          <a:bodyPr/>
          <a:lstStyle/>
          <a:p>
            <a:r>
              <a:rPr lang="en-US" dirty="0" smtClean="0"/>
              <a:t>Browser Access</a:t>
            </a:r>
          </a:p>
          <a:p>
            <a:r>
              <a:rPr lang="en-US" dirty="0" smtClean="0"/>
              <a:t>Searching and Viewing Data</a:t>
            </a:r>
          </a:p>
          <a:p>
            <a:r>
              <a:rPr lang="en-US" dirty="0" smtClean="0"/>
              <a:t>Query Expression Builder</a:t>
            </a:r>
          </a:p>
          <a:p>
            <a:r>
              <a:rPr lang="en-US" dirty="0" smtClean="0"/>
              <a:t>Compounded Queries</a:t>
            </a:r>
          </a:p>
          <a:p>
            <a:r>
              <a:rPr lang="en-US" dirty="0" smtClean="0"/>
              <a:t>Derived Variables</a:t>
            </a:r>
          </a:p>
          <a:p>
            <a:r>
              <a:rPr lang="en-US" dirty="0" smtClean="0"/>
              <a:t>Joining Data</a:t>
            </a:r>
          </a:p>
          <a:p>
            <a:r>
              <a:rPr lang="en-US" dirty="0" smtClean="0"/>
              <a:t>Frequency and Means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Formal Validation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1981200" cy="4206875"/>
          </a:xfrm>
        </p:spPr>
        <p:txBody>
          <a:bodyPr/>
          <a:lstStyle/>
          <a:p>
            <a:r>
              <a:rPr lang="en-US" dirty="0" smtClean="0"/>
              <a:t>Change Request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2551" y="1600200"/>
            <a:ext cx="648189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Formal Validation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Automating IQ – Installation Qualification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 b="3922"/>
          <a:stretch>
            <a:fillRect/>
          </a:stretch>
        </p:blipFill>
        <p:spPr bwMode="auto">
          <a:xfrm>
            <a:off x="685799" y="2133600"/>
            <a:ext cx="7932223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Formal Validation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Automating IQ – Installation Qualification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2438400"/>
            <a:ext cx="8258175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Formal Validation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2819400" cy="4206875"/>
          </a:xfrm>
        </p:spPr>
        <p:txBody>
          <a:bodyPr/>
          <a:lstStyle/>
          <a:p>
            <a:r>
              <a:rPr lang="en-US" dirty="0" smtClean="0"/>
              <a:t>Steps of OQ – Operational Qualification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1524000"/>
            <a:ext cx="5414963" cy="393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Formal Validation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Effects of PQ – Performance Qualification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2438400"/>
            <a:ext cx="7924800" cy="1782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1 – Authenticate Users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2286000"/>
            <a:ext cx="673417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1 – Authenticate Users HTML Form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2362200"/>
            <a:ext cx="834379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1 – Authenticate Users Error Check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2057400"/>
            <a:ext cx="7086600" cy="37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2 – Viewing SAS Datasets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2133600"/>
            <a:ext cx="70675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2 – Viewing SAS Datasets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399" y="2209800"/>
            <a:ext cx="637089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2 – Viewing SAS Datasets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2362200"/>
            <a:ext cx="573405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2 – Viewing SAS Datasets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2286000"/>
            <a:ext cx="8043862" cy="283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3 – Creating a Query</a:t>
            </a:r>
            <a:br>
              <a:rPr lang="en-US" dirty="0" smtClean="0"/>
            </a:br>
            <a:r>
              <a:rPr lang="en-US" dirty="0" smtClean="0"/>
              <a:t>where age &gt; 18 ;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2971800"/>
            <a:ext cx="8305800" cy="134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3 – Creating a Query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2209800"/>
            <a:ext cx="5762625" cy="360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Step 3 – Creating a Query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2647950"/>
            <a:ext cx="84201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8686800" cy="4206875"/>
          </a:xfrm>
        </p:spPr>
        <p:txBody>
          <a:bodyPr/>
          <a:lstStyle/>
          <a:p>
            <a:r>
              <a:rPr lang="en-US" dirty="0" smtClean="0"/>
              <a:t>Step 4 – Managing and Running Queries</a:t>
            </a:r>
            <a:br>
              <a:rPr lang="en-US" dirty="0" smtClean="0"/>
            </a:br>
            <a:r>
              <a:rPr lang="it-IT" sz="2400" b="1" dirty="0" smtClean="0"/>
              <a:t>Combine Criteria: Criteria 1 and (Criteria 2 or Criteria 3)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600" y="2590800"/>
            <a:ext cx="4114800" cy="3079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924800" cy="4206875"/>
          </a:xfrm>
        </p:spPr>
        <p:txBody>
          <a:bodyPr/>
          <a:lstStyle/>
          <a:p>
            <a:r>
              <a:rPr lang="en-US" dirty="0" smtClean="0"/>
              <a:t>Step 4 – Managing and Running Queries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600" y="2209800"/>
            <a:ext cx="7210425" cy="347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Software Implementation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924800" cy="4206875"/>
          </a:xfrm>
        </p:spPr>
        <p:txBody>
          <a:bodyPr/>
          <a:lstStyle/>
          <a:p>
            <a:r>
              <a:rPr lang="en-US" dirty="0" smtClean="0"/>
              <a:t>Step 4 – Managing and Running Queries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2129155"/>
            <a:ext cx="7467600" cy="362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Users Perspective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7772400" cy="4206875"/>
          </a:xfrm>
        </p:spPr>
        <p:txBody>
          <a:bodyPr/>
          <a:lstStyle/>
          <a:p>
            <a:r>
              <a:rPr lang="en-US" dirty="0" smtClean="0"/>
              <a:t>No Programming Necessary</a:t>
            </a:r>
          </a:p>
          <a:p>
            <a:r>
              <a:rPr lang="en-US" dirty="0" smtClean="0"/>
              <a:t>No Installation Required</a:t>
            </a:r>
          </a:p>
          <a:p>
            <a:r>
              <a:rPr lang="en-US" dirty="0" smtClean="0"/>
              <a:t>Ubiquity Access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4098" name="Picture 2" descr="http://facepagewizard.com/wp-content/uploads/2010/12/no-programming.gif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1600200"/>
            <a:ext cx="1981200" cy="1981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600200"/>
            <a:ext cx="8229600" cy="4206875"/>
          </a:xfrm>
        </p:spPr>
        <p:txBody>
          <a:bodyPr/>
          <a:lstStyle/>
          <a:p>
            <a:r>
              <a:rPr lang="en-US" dirty="0" smtClean="0"/>
              <a:t>Automate Task with User Interface</a:t>
            </a:r>
          </a:p>
          <a:p>
            <a:r>
              <a:rPr lang="en-US" dirty="0" smtClean="0"/>
              <a:t>Simplicity of Google Like Interface</a:t>
            </a:r>
          </a:p>
          <a:p>
            <a:r>
              <a:rPr lang="en-US" dirty="0" smtClean="0"/>
              <a:t>Marriage of HTML5 Frontend and SAS Backend</a:t>
            </a:r>
          </a:p>
          <a:p>
            <a:r>
              <a:rPr lang="en-US" dirty="0" smtClean="0"/>
              <a:t>Minimal Approach is Effective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pPr>
              <a:defRPr/>
            </a:pPr>
            <a:fld id="{1421D992-8328-49B0-8D72-ECBF9A61E49F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295400" y="4038600"/>
            <a:ext cx="6629400" cy="1447800"/>
          </a:xfrm>
        </p:spPr>
        <p:txBody>
          <a:bodyPr/>
          <a:lstStyle/>
          <a:p>
            <a:pPr algn="ctr">
              <a:buNone/>
            </a:pPr>
            <a:r>
              <a:rPr lang="en-US" sz="3200" dirty="0" smtClean="0"/>
              <a:t> </a:t>
            </a:r>
            <a:r>
              <a:rPr lang="en-US" sz="3200" dirty="0" smtClean="0"/>
              <a:t>Sy Truong</a:t>
            </a:r>
            <a:br>
              <a:rPr lang="en-US" sz="3200" dirty="0" smtClean="0"/>
            </a:br>
            <a:r>
              <a:rPr lang="en-US" sz="3200" dirty="0" smtClean="0"/>
              <a:t>E-mail</a:t>
            </a:r>
            <a:r>
              <a:rPr lang="en-US" sz="3200" dirty="0" smtClean="0"/>
              <a:t>: </a:t>
            </a:r>
            <a:r>
              <a:rPr lang="en-US" sz="3200" u="sng" dirty="0" smtClean="0">
                <a:hlinkClick r:id="rId5"/>
              </a:rPr>
              <a:t>sy.truong@meta-x.com</a:t>
            </a:r>
            <a:endParaRPr lang="en-US" sz="3200" dirty="0" smtClean="0"/>
          </a:p>
          <a:p>
            <a:pPr>
              <a:buNone/>
            </a:pPr>
            <a:endParaRPr lang="en-US" sz="3200" dirty="0"/>
          </a:p>
        </p:txBody>
      </p:sp>
      <p:pic>
        <p:nvPicPr>
          <p:cNvPr id="3074" name="Picture 2" descr="logo_PharmaSUG_China_20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52600" y="2133600"/>
            <a:ext cx="599120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3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0" y="6248400"/>
            <a:ext cx="13716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21D992-8328-49B0-8D72-ECBF9A61E49F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0dlmHXXKui7il6a3rMAev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Sy85aal8B5s5oJ1qGL3K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vViEJwtyAwWfkNdBNMplH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PfIq105PaKIE2dNvrOF3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98ped5XgkGwt52WivssL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wFKZOilAGExT6z1MN0RTp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VcVnhIErTsLtxaR3Jcht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j9XhizKcYF2fDWPbRBx8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b8cjmcVJtwP7SLqZq5HG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iwUexkGWUXbYO5Ydxhe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HNBUrRaofTUR0RbMsvtu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xT6bbLzUPpWwmmf9XJAg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bN1MANBWh6qm9TuIg6Bup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k1bbzQVPcvl7fEjzXhioy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80sth6TktCBTFaatFCzP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mJqtLi19cQDxTbI5zOVS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iwUexkGWUXbYO5Ydxhe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bN1MANBWh6qm9TuIg6Bup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c0vZjHHLMTKmi2qKxggy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iwUexkGWUXbYO5Ydxhe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bN1MANBWh6qm9TuIg6Bup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0ZThuOsVPOUuf3XtN1u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EMwLEXJbgvCtBq2Qs3Av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uiNu9n61VPskV5Uh6VGC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iwUexkGWUXbYO5Ydxhe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bN1MANBWh6qm9TuIg6Bup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mgrHIoqnlOkrTGdvCHKcI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AbdwcifYbOAftuJROzB8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t8VbZLxnEXjUDtHtg2N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OeYRIxF1kdO1WKng7fcD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9DeRUoMa98fRsYqGDvo7c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haz6o76l5e2WFUXjgdSlk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vTHJjc8NASRSWOhC9xVZ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YZ4tiOYYL6BwEGoFOTci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4NX81E4kpkDVUHEPTkOC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p1sAUTCsG9oyVWoXCgXQ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GTyODHQZt67YYVV37g8h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TgyuzEXNnv9Fly16fVBGF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qWXt2z9HIyEM0ig97b2GI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GKlZTD6tP0Yq6OtQt1Ab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gq9BduJ2MPVOVgwaMkUrH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TILH0YZSt13kxxYqqAAmy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Z6MnjJxtHF2ZwqPwtL3U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PjAn200cFoeAPBw6CnDG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c1ee5W3fOAKiWtwVv93Gi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BJYbmUkQlI5JFVCEfk0j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hx0xAT6PiDs5kbElxbynO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hrH9BQ6NzlAnjbXDL1d0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T2SCdM2nx0duyjKFxapAc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DlJYjH9rWzzgzPrigJu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uWRsnTqxaNFcO3ORSM6qT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OKVoNjIXhx0v9oSvVNI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u4ATVuNiSfVo4adB1VsBu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BBayj4q8nLkVJp57mGQdI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U4LMDqnWoDdQ86xZ56Od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iUpYnRiH0S3QQC1Gizk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iifLXWHC4yeMRtRdr055V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jWlYLihaWNywwuY1GijV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evUAdLb8fMkFUzab8AB4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U4LMDqnWoDdQ86xZ56Od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iUpYnRiH0S3QQC1Gizk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iifLXWHC4yeMRtRdr055V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TNmlM2vaRfslLEyXIv0Ij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VCPiIwPIzXRQRj2Cvws7k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Y5gGn4pwDbYP0C9dpUB5V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O3Y9atQzf3q5kauhzDcxV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O2sf3eBbuQhEhdHdTVG3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PxDJC0eaiz5Y2xCqweEL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brjl7k8aeFwpFxJ1mUjFb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pUiZI7lXSnoLfWGVqBY4y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FThzlJhRR6SCyW3wtPwX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fvXKxYv45SmP6C6ryZdB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4bJksJzNUl0LXOH2pvVGX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4TxL5JbjKAQErnZnouzpI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Fmk8Ym5ue1CVpnjOOLLM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NskX4VQjlnIQBqpZ8ZA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bcI7JasPJLrQwFDp0zn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fMB0kiZM3xbxts0ixuAuF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4aFmqyPyq3wmfYBawrvKW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Fmk8Ym5ue1CVpnjOOLLM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NskX4VQjlnIQBqpZ8ZA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bcI7JasPJLrQwFDp0zn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YhANItO8PfkbVWIsogO7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p4m5FVpgtRi9kfeMclzOJ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Fmk8Ym5ue1CVpnjOOLLM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NskX4VQjlnIQBqpZ8ZA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bcI7JasPJLrQwFDp0zn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zplf27Yr5tewOkqxzvXUH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jrDuTuayNF5OnpNlfpZVU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yHwIopLDNbzbAg8fXbFQv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pKTJmIY0gBWDubplLHb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EWpva3nHSKUK7XuFpVO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chw3z55kFxqvHartrHao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iFBz0B96kuWBfh4saD0M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yHwIopLDNbzbAg8fXbFQv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pKTJmIY0gBWDubplLHb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EWpva3nHSKUK7XuFpVO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Xp8n1RHjanKCc4JYxTlLN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vXOgUiEiomkPCMGu5UO7n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yHwIopLDNbzbAg8fXbFQv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pKTJmIY0gBWDubplLHb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EWpva3nHSKUK7XuFpVO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5iDg563gJjMlk7Ub3eDmm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dJZWIKbWNXJNHNj5juNW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yHwIopLDNbzbAg8fXbFQv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pKTJmIY0gBWDubplLHb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EWpva3nHSKUK7XuFpVO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K4XnKs9h3n3gjPKLLAfTD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yDZzz2eaqNhoSBoxsb1Y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EDD3yQU9kGlx6WkQyVDy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bIJ4rQ5hg7qz4iLS6vxNI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dozRxlymTxKPsVTY60OR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QRJC3mP68rk2yyiImB7sf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LDvnY4JcFGZ9BwVmWydq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EDD3yQU9kGlx6WkQyVDy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bIJ4rQ5hg7qz4iLS6vxNI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dozRxlymTxKPsVTY60OR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i4N5qis26spie6E8oMrXf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SZYHMOuDzAFAXlqkL6cAh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EDD3yQU9kGlx6WkQyVDy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bIJ4rQ5hg7qz4iLS6vxNI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dozRxlymTxKPsVTY60OR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ghcs3eDMbcqyEOYVxE6k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Vz16l2ZwP5MESA68AQH9cN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Y1EzYrq6K1KukuAjJI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PePQY8oxZQnEtBPSMAUt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OIqytwG488k18MOJZj1zL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Dfjc3eck0i9G9wOePoNsF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NybMaXxfII5TLwohiUH1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Y1EzYrq6K1KukuAjJI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PePQY8oxZQnEtBPSMAUt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OIqytwG488k18MOJZj1z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6NxZjqRUj8g3D1Sg00rs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u1yzVCM7dWAPbqvZDx5jR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Y1EzYrq6K1KukuAjJI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PePQY8oxZQnEtBPSMAUt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OIqytwG488k18MOJZj1zL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gSvhaGIfiRbp8wE4UMs6Z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avPHdFzhLH8otsmspuBV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mPRTKqX80LsQq7pqESQUH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krs333AArRdDlBHAMg70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zimHjzF9IRt7vpqHmTxpj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1yyIQ6OpEZzN7ESEw8HwT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FOR0kxwr7YTX8cltJhdq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MLOJ36zMH6LSaGmJ1Vi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ad5ha4UdsJfYFzVvQC29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1Jxf0Z9wt1rhCyIrS1Ey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4sUdbPBTgI2vn3KdsuR5S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xoXnMoJ1uwwDdEKTzVkaL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1Jxf0Z9wt1rhCyIrS1Ey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1411</TotalTime>
  <Words>309</Words>
  <Application>Microsoft Office PowerPoint</Application>
  <PresentationFormat>On-screen Show (4:3)</PresentationFormat>
  <Paragraphs>94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SAS® Data Query and  Edit Checks with HTML5</vt:lpstr>
      <vt:lpstr>Overview</vt:lpstr>
      <vt:lpstr>Slide 3</vt:lpstr>
      <vt:lpstr>Data Step to HTML5 and XML</vt:lpstr>
      <vt:lpstr>Functionality Driven Development</vt:lpstr>
      <vt:lpstr>Formal Validation</vt:lpstr>
      <vt:lpstr>Formal Validation</vt:lpstr>
      <vt:lpstr>Formal Validation</vt:lpstr>
      <vt:lpstr>Formal Validation</vt:lpstr>
      <vt:lpstr>Formal Validation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Software Implementation</vt:lpstr>
      <vt:lpstr>Users Perspective</vt:lpstr>
      <vt:lpstr>Conclusion</vt:lpstr>
      <vt:lpstr>Slide 26</vt:lpstr>
    </vt:vector>
  </TitlesOfParts>
  <Company>Eli Lilly and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[insert Paper #]: [Insert Paper Title]</dc:title>
  <dc:creator>Craig Brelage</dc:creator>
  <cp:lastModifiedBy>Sy Truong</cp:lastModifiedBy>
  <cp:revision>27</cp:revision>
  <dcterms:created xsi:type="dcterms:W3CDTF">2012-02-13T02:44:07Z</dcterms:created>
  <dcterms:modified xsi:type="dcterms:W3CDTF">2012-06-13T15:28:08Z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1cAs9xQL9YIzBzRbJB25JM8wsw-P5PDEjscFzYQczoTA</vt:lpwstr>
  </property>
  <property fmtid="{D5CDD505-2E9C-101B-9397-08002B2CF9AE}" pid="4" name="Google.Documents.RevisionId">
    <vt:lpwstr>09051000433627595777</vt:lpwstr>
  </property>
  <property fmtid="{D5CDD505-2E9C-101B-9397-08002B2CF9AE}" pid="5" name="Google.Documents.PreviousRevisionId">
    <vt:lpwstr>18148005319639933250</vt:lpwstr>
  </property>
  <property fmtid="{D5CDD505-2E9C-101B-9397-08002B2CF9AE}" pid="6" name="Google.Documents.PluginVersion">
    <vt:lpwstr>2.0.2662.553</vt:lpwstr>
  </property>
  <property fmtid="{D5CDD505-2E9C-101B-9397-08002B2CF9AE}" pid="7" name="Google.Documents.MergeIncapabilityFlags">
    <vt:i4>0</vt:i4>
  </property>
</Properties>
</file>